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74" r:id="rId3"/>
    <p:sldId id="257" r:id="rId4"/>
    <p:sldId id="267" r:id="rId5"/>
    <p:sldId id="262" r:id="rId6"/>
    <p:sldId id="260" r:id="rId7"/>
    <p:sldId id="263" r:id="rId8"/>
    <p:sldId id="265" r:id="rId9"/>
    <p:sldId id="269" r:id="rId10"/>
    <p:sldId id="268" r:id="rId11"/>
    <p:sldId id="273" r:id="rId12"/>
    <p:sldId id="272" r:id="rId13"/>
    <p:sldId id="275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84"/>
    <p:restoredTop sz="95400"/>
  </p:normalViewPr>
  <p:slideViewPr>
    <p:cSldViewPr snapToGrid="0" snapToObjects="1" showGuides="1">
      <p:cViewPr varScale="1">
        <p:scale>
          <a:sx n="91" d="100"/>
          <a:sy n="91" d="100"/>
        </p:scale>
        <p:origin x="832" y="192"/>
      </p:cViewPr>
      <p:guideLst>
        <p:guide orient="horz" pos="238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3768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2B10F-FEDC-FE43-86C9-FE0B23CB97DD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E289-FFA2-CE47-9167-30E4E05AA050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Gravitational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‘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ripples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in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spacetime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colliding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exploding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Albert Einstein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gravitational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waves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1916,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Relativity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Einstein’s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massive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accelerating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disrupt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spacetime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way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distorted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radiate from the source.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ripples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light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carrying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nature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revolve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gravitational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losing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Figure 1. Over time,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merge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coalesce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merger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gravitational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LIGO on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September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14, 2015.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289-FFA2-CE47-9167-30E4E05AA0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37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289-FFA2-CE47-9167-30E4E05AA0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there are some characteristics of GW astronomy that are fundamentally different from “</a:t>
            </a:r>
            <a:r>
              <a:rPr lang="en-GB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electromagnetic (EM) astronomy, and this means that quantities used to summarize EM telescopes need to be adjusted for GW telescopes. Quantities such as magnitude limit, sky brightness, B-band luminosity, and Vega magnitudes need to be replaced. 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particularly important distinction between optical and GW telescopes is their differing sky response. GW telescopes are sensitive to sources on the entire sky, al- though the sensitivity varies greatly depending on the particular sky location. The average distance to which a GW telescope can detect a given source varies greatly de- pending on where the source is on the sky relative to the detector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289-FFA2-CE47-9167-30E4E05AA0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8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009"/>
            <a:ext cx="9144000" cy="708174"/>
          </a:xfrm>
          <a:solidFill>
            <a:schemeClr val="tx2">
              <a:lumMod val="50000"/>
              <a:alpha val="5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it-IT" dirty="0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  <p:sp>
        <p:nvSpPr>
          <p:cNvPr id="7" name="Titolo 1"/>
          <p:cNvSpPr txBox="1">
            <a:spLocks/>
          </p:cNvSpPr>
          <p:nvPr userDrawn="1"/>
        </p:nvSpPr>
        <p:spPr>
          <a:xfrm>
            <a:off x="0" y="1"/>
            <a:ext cx="9144000" cy="81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pple Braille" charset="0"/>
              <a:ea typeface="Apple Braille" charset="0"/>
              <a:cs typeface="Apple Brail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02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836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802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B75580E-DA37-B747-8713-25320964B128}" type="slidenum">
              <a:rPr lang="en-GB" smtClean="0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65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www.gw-openscience.org/" TargetMode="External"/><Relationship Id="rId5" Type="http://schemas.openxmlformats.org/officeDocument/2006/relationships/hyperlink" Target="http://www.losc.ligo.org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401763"/>
            <a:ext cx="77724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Open science and data sharing for gravitational wave experiments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3789363"/>
            <a:ext cx="7315200" cy="1655762"/>
          </a:xfrm>
          <a:noFill/>
        </p:spPr>
        <p:txBody>
          <a:bodyPr/>
          <a:lstStyle/>
          <a:p>
            <a:pPr marL="457200" indent="-457200" algn="l">
              <a:buAutoNum type="alphaUcPeriod"/>
            </a:pP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Trovato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, </a:t>
            </a:r>
          </a:p>
          <a:p>
            <a:pPr algn="l"/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APC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, CNRS/IN2P3,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Univ.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Paris Diderot </a:t>
            </a:r>
            <a:endParaRPr lang="en-GB" dirty="0" smtClean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marL="457200" indent="-457200">
              <a:buAutoNum type="alphaUcPeriod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BBH Catalogue in Vizier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10</a:t>
            </a:fld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4287" y="941359"/>
            <a:ext cx="8715425" cy="5355312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b="1" u="sng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BBH catalogue also in Vizier?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GW events have different features than the typical events stored in Vizier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!</a:t>
            </a:r>
            <a:endParaRPr lang="en-GB" u="sng" dirty="0" smtClean="0"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GB" u="sng" dirty="0" smtClean="0">
                <a:latin typeface="Apple Braille" charset="0"/>
                <a:ea typeface="Apple Braille" charset="0"/>
                <a:cs typeface="Apple Braille" charset="0"/>
              </a:rPr>
              <a:t>POSITION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: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Can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we build </a:t>
            </a:r>
            <a:r>
              <a:rPr lang="en-GB" dirty="0" err="1">
                <a:latin typeface="Apple Braille" charset="0"/>
                <a:ea typeface="Apple Braille" charset="0"/>
                <a:cs typeface="Apple Braille" charset="0"/>
              </a:rPr>
              <a:t>catalog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 in Vizier when sky position is poorly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known? 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Can we use a probability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sky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map to define the event position? E.g. store for each event some central position with some large errors to indicate the event extension on the sky map?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If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yes,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can this </a:t>
            </a:r>
            <a:r>
              <a:rPr lang="en-GB" dirty="0" err="1">
                <a:latin typeface="Apple Braille" charset="0"/>
                <a:ea typeface="Apple Braille" charset="0"/>
                <a:cs typeface="Apple Braille" charset="0"/>
              </a:rPr>
              <a:t>catalog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 be queried? For instance, give me all BBH whose </a:t>
            </a:r>
            <a:br>
              <a:rPr lang="en-GB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sky map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overlap with direction RA,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𝛅?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GB" u="sng" dirty="0" smtClean="0">
                <a:latin typeface="Apple Braille" charset="0"/>
                <a:ea typeface="Apple Braille" charset="0"/>
                <a:cs typeface="Apple Braille" charset="0"/>
              </a:rPr>
              <a:t>WAVEFORMS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: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Can the waveforms (and eventually the templates) be stored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?</a:t>
            </a:r>
            <a:endParaRPr lang="en-GB" dirty="0" smtClean="0"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GB" u="sng" dirty="0" smtClean="0">
                <a:latin typeface="Apple Braille" charset="0"/>
                <a:ea typeface="Apple Braille" charset="0"/>
                <a:cs typeface="Apple Braille" charset="0"/>
              </a:rPr>
              <a:t>PARAMETERS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: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Can parameters like the SNR/False alarm rate/BH masses/BH spins be stored?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  <a:p>
            <a:pPr marL="1200150" lvl="2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If yes, is it possible to search for all events with some values or (range of values) for these parameters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?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GB" u="sng" dirty="0" smtClean="0">
                <a:latin typeface="Apple Braille" charset="0"/>
                <a:ea typeface="Apple Braille" charset="0"/>
                <a:cs typeface="Apple Braille" charset="0"/>
              </a:rPr>
              <a:t>ADDITIONAL INFO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: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is it possible to add for each event a link to the main papers that discuss it? </a:t>
            </a:r>
            <a:endParaRPr lang="en-GB" dirty="0" smtClean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13/12/2017</a:t>
            </a: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Trovato - ASTERICS/DADI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/>
              <a:t>11</a:t>
            </a:fld>
            <a:endParaRPr lang="en-GB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685800" y="2935923"/>
            <a:ext cx="77724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Thank you</a:t>
            </a:r>
          </a:p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</a:t>
            </a:r>
            <a:r>
              <a:rPr lang="en-GB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or you attention!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9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BBH vs BNS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12</a:t>
            </a:fld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2021" y="926926"/>
            <a:ext cx="8669579" cy="2862322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</a:rPr>
              <a:t>Masses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: Neutrons stars have usually messes of the order of the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M</a:t>
            </a:r>
            <a:r>
              <a:rPr lang="en-GB" baseline="-25000" dirty="0" smtClean="0">
                <a:latin typeface="Apple Braille" charset="0"/>
                <a:ea typeface="Apple Braille" charset="0"/>
                <a:cs typeface="Apple Braille" charset="0"/>
              </a:rPr>
              <a:t>☉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while black holes can have bigger masses (order few tens of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M</a:t>
            </a:r>
            <a:r>
              <a:rPr lang="en-GB" baseline="-25000" dirty="0">
                <a:latin typeface="Apple Braille" charset="0"/>
                <a:ea typeface="Apple Braille" charset="0"/>
                <a:cs typeface="Apple Braille" charset="0"/>
              </a:rPr>
              <a:t>☉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).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As consequence binary black holes (BBH) are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much "louder" and can be detected to much higher distances than the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binary neutron starts (BNS)</a:t>
            </a:r>
          </a:p>
          <a:p>
            <a:pPr marL="285750" indent="-285750">
              <a:buFont typeface="Arial" charset="0"/>
              <a:buChar char="•"/>
            </a:pPr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</a:rPr>
              <a:t>Peak frequency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: the maximum frequency of the GW is of O(10</a:t>
            </a:r>
            <a:r>
              <a:rPr lang="en-GB" baseline="30000" dirty="0" smtClean="0">
                <a:latin typeface="Apple Braille" charset="0"/>
                <a:ea typeface="Apple Braille" charset="0"/>
                <a:cs typeface="Apple Braille" charset="0"/>
              </a:rPr>
              <a:t>3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) Hz for BNS and O(10</a:t>
            </a:r>
            <a:r>
              <a:rPr lang="en-GB" baseline="30000" dirty="0" smtClean="0">
                <a:latin typeface="Apple Braille" charset="0"/>
                <a:ea typeface="Apple Braille" charset="0"/>
                <a:cs typeface="Apple Braille" charset="0"/>
              </a:rPr>
              <a:t>2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) for BBH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this means that the BNS signal can be listen longer analysing more cycles (Virgo and LIGO are sensible between 10 Hz and 10</a:t>
            </a:r>
            <a:r>
              <a:rPr lang="en-GB" baseline="30000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3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 Hz)</a:t>
            </a:r>
          </a:p>
          <a:p>
            <a:pPr marL="285750" indent="-285750">
              <a:buFont typeface="Arial" charset="0"/>
              <a:buChar char="•"/>
            </a:pPr>
            <a:r>
              <a:rPr lang="en-GB" b="1" dirty="0" err="1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E.m</a:t>
            </a:r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. counterpart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: it is not expected that BBH have an </a:t>
            </a:r>
            <a:r>
              <a:rPr lang="en-GB" dirty="0" err="1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e.m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. counterpart (and have not been observed until now) while </a:t>
            </a:r>
            <a:r>
              <a:rPr lang="en-GB" dirty="0" err="1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e.m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. counterparts have been observed for the BNS starting the era of multi-messenger astronomy</a:t>
            </a:r>
            <a:endParaRPr lang="en-GB" dirty="0" smtClean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Expected BBH rates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13</a:t>
            </a:fld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6163"/>
            <a:ext cx="3657600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363"/>
            <a:ext cx="3657600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789363"/>
            <a:ext cx="3657600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340394" y="1046163"/>
            <a:ext cx="4051495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The inferred rate of BBH mergers based on LIGO/Virgo observations is:</a:t>
            </a:r>
          </a:p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	9 – 240 Gpc</a:t>
            </a:r>
            <a:r>
              <a:rPr lang="en-GB" baseline="30000" dirty="0" smtClean="0">
                <a:latin typeface="Apple Braille" charset="0"/>
                <a:ea typeface="Apple Braille" charset="0"/>
                <a:cs typeface="Apple Braille" charset="0"/>
              </a:rPr>
              <a:t>-3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 yr</a:t>
            </a:r>
            <a:r>
              <a:rPr lang="en-GB" baseline="30000" dirty="0" smtClean="0">
                <a:latin typeface="Apple Braille" charset="0"/>
                <a:ea typeface="Apple Braille" charset="0"/>
                <a:cs typeface="Apple Braille" charset="0"/>
              </a:rPr>
              <a:t>-1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 [1]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Multiplying this inferred rate for the expected range from [2], the detection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rate can be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calculated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23455" y="2992582"/>
            <a:ext cx="381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[1] Physical review X 6,041015 (2016)</a:t>
            </a:r>
          </a:p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[2] </a:t>
            </a:r>
            <a:r>
              <a:rPr lang="is-IS" dirty="0">
                <a:latin typeface="Apple Braille" charset="0"/>
                <a:ea typeface="Apple Braille" charset="0"/>
                <a:cs typeface="Apple Braille" charset="0"/>
              </a:rPr>
              <a:t>arXiv:1304.0670v4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Gravitational waves detectors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2</a:t>
            </a:fld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1388" y="861212"/>
            <a:ext cx="8741223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latin typeface="Apple Braille" charset="0"/>
                <a:ea typeface="Apple Braille" charset="0"/>
                <a:cs typeface="Apple Braille" charset="0"/>
              </a:rPr>
              <a:t>Gravitational </a:t>
            </a:r>
            <a:r>
              <a:rPr lang="en-US" b="1" dirty="0" smtClean="0">
                <a:latin typeface="Apple Braille" charset="0"/>
                <a:ea typeface="Apple Braille" charset="0"/>
                <a:cs typeface="Apple Braille" charset="0"/>
              </a:rPr>
              <a:t>waves: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‘ripples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’ in the fabric of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space-time caused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by accelerating masses such as colliding black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holes, exploding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stars, and even the birth of the universe itself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transverse waves that travel at the speed of light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A wave stretches the space in one direction and squeezes in the perpendicular direction, then reverses the distortions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6" y="4079657"/>
            <a:ext cx="4880565" cy="240060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09" y="2673121"/>
            <a:ext cx="6108123" cy="1340807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Box 1040"/>
          <p:cNvSpPr txBox="1">
            <a:spLocks noChangeArrowheads="1"/>
          </p:cNvSpPr>
          <p:nvPr/>
        </p:nvSpPr>
        <p:spPr bwMode="auto">
          <a:xfrm>
            <a:off x="2885564" y="3642493"/>
            <a:ext cx="33962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»"/>
            </a:pPr>
            <a:r>
              <a:rPr lang="en-US" altLang="x-none">
                <a:solidFill>
                  <a:srgbClr val="FFFF66"/>
                </a:solidFill>
                <a:latin typeface="Apple Braille" charset="0"/>
                <a:ea typeface="Apple Braille" charset="0"/>
                <a:cs typeface="Apple Braille" charset="0"/>
              </a:rPr>
              <a:t> Typically of order 10</a:t>
            </a:r>
            <a:r>
              <a:rPr lang="en-US" altLang="x-none" baseline="30000">
                <a:solidFill>
                  <a:srgbClr val="FFFF66"/>
                </a:solidFill>
                <a:latin typeface="Apple Braille" charset="0"/>
                <a:ea typeface="Apple Braille" charset="0"/>
                <a:cs typeface="Apple Braille" charset="0"/>
              </a:rPr>
              <a:t> -21</a:t>
            </a:r>
            <a:r>
              <a:rPr lang="en-US" altLang="x-none">
                <a:solidFill>
                  <a:srgbClr val="FFFF66"/>
                </a:solidFill>
                <a:latin typeface="Apple Braille" charset="0"/>
                <a:ea typeface="Apple Braille" charset="0"/>
                <a:cs typeface="Apple Braille" charset="0"/>
              </a:rPr>
              <a:t> or less!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516812" y="2887402"/>
            <a:ext cx="96372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C00000"/>
                </a:solidFill>
                <a:latin typeface="Apple Braille" charset="0"/>
                <a:ea typeface="Apple Braille" charset="0"/>
                <a:cs typeface="Apple Braille" charset="0"/>
              </a:rPr>
              <a:t>planned</a:t>
            </a:r>
            <a:endParaRPr lang="en-GB" b="1">
              <a:solidFill>
                <a:srgbClr val="C00000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5" name="Connettore 2 14"/>
          <p:cNvCxnSpPr>
            <a:stCxn id="13" idx="2"/>
          </p:cNvCxnSpPr>
          <p:nvPr/>
        </p:nvCxnSpPr>
        <p:spPr>
          <a:xfrm>
            <a:off x="6998675" y="3256734"/>
            <a:ext cx="273520" cy="18755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314912" y="3317147"/>
            <a:ext cx="1627700" cy="64633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smtClean="0">
                <a:solidFill>
                  <a:schemeClr val="accent4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under construction</a:t>
            </a:r>
            <a:endParaRPr lang="en-GB" b="1">
              <a:solidFill>
                <a:schemeClr val="accent4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21" name="Connettore 2 20"/>
          <p:cNvCxnSpPr>
            <a:stCxn id="18" idx="2"/>
          </p:cNvCxnSpPr>
          <p:nvPr/>
        </p:nvCxnSpPr>
        <p:spPr>
          <a:xfrm flipH="1">
            <a:off x="8124093" y="3963478"/>
            <a:ext cx="4669" cy="82292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8" y="4071511"/>
            <a:ext cx="4006281" cy="2552001"/>
          </a:xfrm>
          <a:prstGeom prst="rect">
            <a:avLst/>
          </a:prstGeom>
          <a:solidFill>
            <a:schemeClr val="bg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9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1566"/>
            <a:ext cx="9144000" cy="728193"/>
          </a:xfrm>
          <a:solidFill>
            <a:schemeClr val="tx2">
              <a:lumMod val="50000"/>
              <a:alpha val="50000"/>
            </a:schemeClr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What is LOSC</a:t>
            </a: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057400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 dirty="0">
              <a:solidFill>
                <a:schemeClr val="tx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28950" y="6492875"/>
            <a:ext cx="3086100" cy="365125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rPr>
              <a:t>A. </a:t>
            </a:r>
            <a:r>
              <a:rPr lang="en-GB" dirty="0" err="1" smtClean="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rPr>
              <a:t>Trovato</a:t>
            </a:r>
            <a:r>
              <a:rPr lang="en-GB" dirty="0" smtClean="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rPr>
              <a:t> - ASTERICS/DADI</a:t>
            </a:r>
            <a:endParaRPr lang="en-GB" dirty="0">
              <a:solidFill>
                <a:schemeClr val="tx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86600" y="6492873"/>
            <a:ext cx="2057400" cy="365125"/>
          </a:xfrm>
        </p:spPr>
        <p:txBody>
          <a:bodyPr/>
          <a:lstStyle/>
          <a:p>
            <a:fld id="{0B75580E-DA37-B747-8713-25320964B128}" type="slidenum">
              <a:rPr lang="en-GB" smtClean="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rPr>
              <a:t>3</a:t>
            </a:fld>
            <a:endParaRPr lang="en-GB" dirty="0">
              <a:solidFill>
                <a:schemeClr val="tx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1388" y="861212"/>
            <a:ext cx="8741223" cy="5355312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>
                <a:latin typeface="Apple Braille" charset="0"/>
                <a:ea typeface="Apple Braille" charset="0"/>
                <a:cs typeface="Apple Braille" charset="0"/>
              </a:rPr>
              <a:t>LOSC = LIGO Open Science Center (new name involving also Virgo under discussion)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  <a:hlinkClick r:id="rId4"/>
              </a:rPr>
              <a:t>www.gw-openscience.org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 or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  <a:hlinkClick r:id="rId5"/>
              </a:rPr>
              <a:t>www.losc.ligo.org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LOSC provides access to LIGO and Virgo data, as well as documentation, tutorials, and online tools for finding and viewing data. 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Data for long periods of data taking at the moment available only for S5 (2005-2007) and S6 (run 2009-2010)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LIGO only</a:t>
            </a:r>
            <a:endParaRPr lang="en-US" sz="1600" i="1" dirty="0" smtClean="0">
              <a:latin typeface="Apple Braille" charset="0"/>
              <a:ea typeface="Apple Braille" charset="0"/>
              <a:cs typeface="Apple Braill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observation run O1 (run 2015-2016)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will be released soon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LIGO only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Gravitational wave data surrounding confirmed discoveries delivered: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GW150914 	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first detection, LIGO only, BBH, run O1 </a:t>
            </a:r>
            <a:endParaRPr lang="en-US" sz="1600" i="1" dirty="0" smtClean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LVT151012 	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candidate BBH (significance about 2𝞂), LIGO only, run O1 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GW151226		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LIGO only, BBH, run O1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</a:rPr>
              <a:t>GW170104 	</a:t>
            </a:r>
            <a:r>
              <a:rPr lang="en-US" sz="1600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LIGO only, BBH, run O2</a:t>
            </a:r>
            <a:endParaRPr lang="en-US" sz="1600" dirty="0" smtClean="0">
              <a:solidFill>
                <a:schemeClr val="accent2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</a:rPr>
              <a:t>GW170608 	</a:t>
            </a:r>
            <a:r>
              <a:rPr lang="en-US" sz="1600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</a:t>
            </a:r>
            <a:r>
              <a:rPr lang="en-US" sz="1600" i="1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 LIGO only, BBH, run O2</a:t>
            </a:r>
            <a:endParaRPr lang="en-US" sz="1600" dirty="0" smtClean="0">
              <a:solidFill>
                <a:schemeClr val="accent2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</a:rPr>
              <a:t>GW170814 	</a:t>
            </a:r>
            <a:r>
              <a:rPr lang="en-US" sz="1600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err="1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LIGO+Virgo</a:t>
            </a:r>
            <a:r>
              <a:rPr lang="en-US" sz="1600" i="1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, BBH, run O2</a:t>
            </a:r>
            <a:endParaRPr lang="en-US" sz="1600" i="1" dirty="0" smtClean="0">
              <a:solidFill>
                <a:schemeClr val="accent2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</a:rPr>
              <a:t>GW170817 	</a:t>
            </a:r>
            <a:r>
              <a:rPr lang="en-US" sz="1600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sz="1600" i="1" dirty="0" err="1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LIGO+Virgo</a:t>
            </a:r>
            <a:r>
              <a:rPr lang="en-US" sz="1600" i="1" dirty="0" smtClean="0">
                <a:solidFill>
                  <a:schemeClr val="accent2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, BNS, run O2</a:t>
            </a:r>
            <a:endParaRPr lang="en-US" i="1" dirty="0" smtClean="0">
              <a:solidFill>
                <a:schemeClr val="accent2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	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A catalogue paper for O2 is in preparation (several months still needed)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  <a:sym typeface="Wingdings"/>
              </a:rPr>
              <a:t>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catalogue web-page will follow</a:t>
            </a:r>
          </a:p>
        </p:txBody>
      </p:sp>
      <p:sp>
        <p:nvSpPr>
          <p:cNvPr id="9" name="Parentesi graffa chiusa 8"/>
          <p:cNvSpPr/>
          <p:nvPr/>
        </p:nvSpPr>
        <p:spPr>
          <a:xfrm>
            <a:off x="5436865" y="4752817"/>
            <a:ext cx="275572" cy="526093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5712437" y="4723475"/>
            <a:ext cx="295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Virgo joined </a:t>
            </a:r>
            <a:r>
              <a:rPr lang="en-GB" sz="1600" smtClean="0">
                <a:solidFill>
                  <a:schemeClr val="accent2"/>
                </a:solidFill>
              </a:rPr>
              <a:t>the observation run in August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88723" y="6220428"/>
            <a:ext cx="555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BBH = Binary black Hole	BNS= Binary Neutron Star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Runs timeline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4</a:t>
            </a:fld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5" y="886265"/>
            <a:ext cx="7825309" cy="55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D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ata download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5</a:t>
            </a:fld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-9957" y="1612860"/>
            <a:ext cx="9144000" cy="4872886"/>
            <a:chOff x="-9957" y="1584724"/>
            <a:chExt cx="9144000" cy="4872886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57" y="1584724"/>
              <a:ext cx="9144000" cy="4872886"/>
            </a:xfrm>
            <a:prstGeom prst="rect">
              <a:avLst/>
            </a:prstGeom>
          </p:spPr>
        </p:pic>
        <p:sp>
          <p:nvSpPr>
            <p:cNvPr id="17" name="Ovale 16"/>
            <p:cNvSpPr/>
            <p:nvPr/>
          </p:nvSpPr>
          <p:spPr>
            <a:xfrm>
              <a:off x="-9957" y="2030105"/>
              <a:ext cx="675030" cy="232228"/>
            </a:xfrm>
            <a:prstGeom prst="ellipse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Connettore 2 17"/>
            <p:cNvCxnSpPr/>
            <p:nvPr/>
          </p:nvCxnSpPr>
          <p:spPr>
            <a:xfrm>
              <a:off x="2203587" y="3176733"/>
              <a:ext cx="1587133" cy="5975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e 18"/>
            <p:cNvSpPr/>
            <p:nvPr/>
          </p:nvSpPr>
          <p:spPr>
            <a:xfrm>
              <a:off x="665073" y="2508054"/>
              <a:ext cx="1538514" cy="1266200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20" y="2767622"/>
              <a:ext cx="5044273" cy="3403302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551" y="3979485"/>
              <a:ext cx="3974493" cy="595272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550" y="4574371"/>
              <a:ext cx="3974493" cy="623094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Ovale 22"/>
            <p:cNvSpPr/>
            <p:nvPr/>
          </p:nvSpPr>
          <p:spPr>
            <a:xfrm>
              <a:off x="7672123" y="3176732"/>
              <a:ext cx="773723" cy="774931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Connettore 2 23"/>
            <p:cNvCxnSpPr>
              <a:endCxn id="21" idx="0"/>
            </p:cNvCxnSpPr>
            <p:nvPr/>
          </p:nvCxnSpPr>
          <p:spPr>
            <a:xfrm flipH="1">
              <a:off x="6776798" y="3684162"/>
              <a:ext cx="895325" cy="2953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asellaDiTesto 24"/>
          <p:cNvSpPr txBox="1"/>
          <p:nvPr/>
        </p:nvSpPr>
        <p:spPr>
          <a:xfrm>
            <a:off x="187890" y="876822"/>
            <a:ext cx="4106189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The data can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be found at the web-page: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https://</a:t>
            </a:r>
            <a:r>
              <a:rPr lang="en-US" dirty="0" err="1" smtClean="0">
                <a:latin typeface="Apple Braille" charset="0"/>
                <a:ea typeface="Apple Braille" charset="0"/>
                <a:cs typeface="Apple Braille" charset="0"/>
              </a:rPr>
              <a:t>www.losc.ligo.org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/data/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LOSC Tutorial web page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6</a:t>
            </a:fld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87890" y="876822"/>
            <a:ext cx="4634602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The tutorials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can be found at the web-page: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https://</a:t>
            </a:r>
            <a:r>
              <a:rPr lang="en-US" dirty="0" err="1">
                <a:latin typeface="Apple Braille" charset="0"/>
                <a:ea typeface="Apple Braille" charset="0"/>
                <a:cs typeface="Apple Braille" charset="0"/>
              </a:rPr>
              <a:t>www.losc.ligo.org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/tutorials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/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9" y="1609179"/>
            <a:ext cx="6600188" cy="330812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0" name="Ovale 9"/>
          <p:cNvSpPr/>
          <p:nvPr/>
        </p:nvSpPr>
        <p:spPr>
          <a:xfrm>
            <a:off x="146419" y="2203545"/>
            <a:ext cx="4353010" cy="2713757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57535" y="5187016"/>
            <a:ext cx="5027697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Short tutorials about the basics of data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analysis in the form of </a:t>
            </a:r>
            <a:r>
              <a:rPr lang="en-GB" dirty="0" err="1" smtClean="0">
                <a:latin typeface="Apple Braille" charset="0"/>
                <a:ea typeface="Apple Braille" charset="0"/>
                <a:cs typeface="Apple Braille" charset="0"/>
              </a:rPr>
              <a:t>jupyter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 notebooks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2" name="Connettore 2 11"/>
          <p:cNvCxnSpPr/>
          <p:nvPr/>
        </p:nvCxnSpPr>
        <p:spPr>
          <a:xfrm>
            <a:off x="2322924" y="4917302"/>
            <a:ext cx="148520" cy="269714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93" y="2659247"/>
            <a:ext cx="3288532" cy="379548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752927" y="5907031"/>
            <a:ext cx="4552045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More specific tutorials on the data structure </a:t>
            </a:r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and how to read them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5" name="Connettore 2 14"/>
          <p:cNvCxnSpPr>
            <a:stCxn id="13" idx="1"/>
          </p:cNvCxnSpPr>
          <p:nvPr/>
        </p:nvCxnSpPr>
        <p:spPr>
          <a:xfrm flipH="1">
            <a:off x="5185775" y="4556990"/>
            <a:ext cx="429118" cy="1350041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0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Tutorial specific for GW170817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7</a:t>
            </a:fld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7890" y="876822"/>
            <a:ext cx="8780746" cy="147732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The tutorial in the LOSC page is written specifically for BBH events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GW170817 is the first and only BNS discovered until now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BBH and BNS have different features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I adapted the tutorial to read the GW170817 public available data and I checked the template waveform ( the template is not public at the moment)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GW170817_and_BBH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99" y="2455934"/>
            <a:ext cx="6513534" cy="36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Planned detectors sensitivity evolution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8</a:t>
            </a:fld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5" y="824659"/>
            <a:ext cx="5447865" cy="327108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5" y="4650543"/>
            <a:ext cx="7114001" cy="182971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48349" y="859606"/>
            <a:ext cx="2108269" cy="369332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arXiv:1304.0670v4</a:t>
            </a:r>
            <a:endParaRPr lang="is-I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40135" y="4201040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BNS=1.4M</a:t>
            </a:r>
            <a:r>
              <a:rPr lang="en-GB" baseline="-25000" dirty="0" smtClean="0">
                <a:latin typeface="Apple Braille" charset="0"/>
                <a:ea typeface="Apple Braille" charset="0"/>
                <a:cs typeface="Apple Braille" charset="0"/>
              </a:rPr>
              <a:t>☉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+1.4M</a:t>
            </a:r>
            <a:r>
              <a:rPr lang="en-GB" baseline="-25000" dirty="0" smtClean="0">
                <a:latin typeface="Apple Braille" charset="0"/>
                <a:ea typeface="Apple Braille" charset="0"/>
                <a:cs typeface="Apple Braille" charset="0"/>
              </a:rPr>
              <a:t>☉</a:t>
            </a:r>
            <a:endParaRPr lang="en-GB" baseline="-250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21154" y="417496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BBH=30M</a:t>
            </a:r>
            <a:r>
              <a:rPr lang="en-GB" baseline="-25000" dirty="0" smtClean="0">
                <a:latin typeface="Apple Braille" charset="0"/>
                <a:ea typeface="Apple Braille" charset="0"/>
                <a:cs typeface="Apple Braille" charset="0"/>
              </a:rPr>
              <a:t>☉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+30M</a:t>
            </a:r>
            <a:r>
              <a:rPr lang="en-GB" baseline="-25000" dirty="0" smtClean="0">
                <a:latin typeface="Apple Braille" charset="0"/>
                <a:ea typeface="Apple Braille" charset="0"/>
                <a:cs typeface="Apple Braille" charset="0"/>
              </a:rPr>
              <a:t>☉</a:t>
            </a:r>
            <a:endParaRPr lang="en-GB" baseline="-250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2" name="Connettore 2 11"/>
          <p:cNvCxnSpPr>
            <a:endCxn id="9" idx="2"/>
          </p:cNvCxnSpPr>
          <p:nvPr/>
        </p:nvCxnSpPr>
        <p:spPr>
          <a:xfrm flipH="1" flipV="1">
            <a:off x="1180645" y="4570372"/>
            <a:ext cx="326423" cy="4418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endCxn id="10" idx="2"/>
          </p:cNvCxnSpPr>
          <p:nvPr/>
        </p:nvCxnSpPr>
        <p:spPr>
          <a:xfrm flipV="1">
            <a:off x="2547576" y="4544295"/>
            <a:ext cx="663593" cy="4336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702032" y="1499221"/>
            <a:ext cx="3187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Multiplying the given range for the rate density for a source category, the corresponding detection rate can be calculated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Expected BBH rates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pple Braille" charset="0"/>
                <a:ea typeface="Apple Braille" charset="0"/>
                <a:cs typeface="Apple Braille" charset="0"/>
              </a:rPr>
              <a:t>13/12/2017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pple Braille" charset="0"/>
                <a:ea typeface="Apple Braille" charset="0"/>
                <a:cs typeface="Apple Braille" charset="0"/>
              </a:rPr>
              <a:t>A. Trovato - ASTERICS/DADI</a:t>
            </a:r>
            <a:endParaRPr lang="en-GB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580E-DA37-B747-8713-25320964B128}" type="slidenum">
              <a:rPr lang="en-GB" smtClean="0">
                <a:latin typeface="Apple Braille" charset="0"/>
                <a:ea typeface="Apple Braille" charset="0"/>
                <a:cs typeface="Apple Braille" charset="0"/>
              </a:rPr>
              <a:t>9</a:t>
            </a:fld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0394" y="1046163"/>
            <a:ext cx="4051495" cy="203132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The inferred rate of BBH mergers based on LIGO/Virgo observations is:</a:t>
            </a:r>
          </a:p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	9 – 240 Gpc</a:t>
            </a:r>
            <a:r>
              <a:rPr lang="en-GB" baseline="30000" dirty="0" smtClean="0">
                <a:latin typeface="Apple Braille" charset="0"/>
                <a:ea typeface="Apple Braille" charset="0"/>
                <a:cs typeface="Apple Braille" charset="0"/>
              </a:rPr>
              <a:t>-3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 yr</a:t>
            </a:r>
            <a:r>
              <a:rPr lang="en-GB" baseline="30000" dirty="0" smtClean="0">
                <a:latin typeface="Apple Braille" charset="0"/>
                <a:ea typeface="Apple Braille" charset="0"/>
                <a:cs typeface="Apple Braille" charset="0"/>
              </a:rPr>
              <a:t>-1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 [1]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Multiplying this inferred rate for the expected range from [2], the detection 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rate can be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calculated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O(1) events per week expected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01779" y="3103422"/>
            <a:ext cx="381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[1] Physical review X 6,041015 (2016)</a:t>
            </a:r>
          </a:p>
          <a:p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[2] </a:t>
            </a:r>
            <a:r>
              <a:rPr lang="is-IS" dirty="0">
                <a:latin typeface="Apple Braille" charset="0"/>
                <a:ea typeface="Apple Braille" charset="0"/>
                <a:cs typeface="Apple Braille" charset="0"/>
              </a:rPr>
              <a:t>arXiv:1304.0670v4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52109" y="1071246"/>
            <a:ext cx="4224251" cy="4801314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</a:rPr>
              <a:t>Rough estimate:</a:t>
            </a:r>
          </a:p>
          <a:p>
            <a:pPr marL="285750" indent="-285750">
              <a:buFont typeface="Arial" charset="0"/>
              <a:buChar char="•"/>
            </a:pPr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</a:rPr>
              <a:t>Take this numbers only as indications of the order of magnitude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O2: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9 months long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LIGO BBH range ~800 </a:t>
            </a:r>
            <a:r>
              <a:rPr lang="en-GB" dirty="0" err="1" smtClean="0">
                <a:latin typeface="Apple Braille" charset="0"/>
                <a:ea typeface="Apple Braille" charset="0"/>
                <a:cs typeface="Apple Braille" charset="0"/>
              </a:rPr>
              <a:t>Mpc</a:t>
            </a:r>
            <a:endParaRPr lang="en-GB" dirty="0" smtClean="0"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</a:rPr>
              <a:t>O(</a:t>
            </a:r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</a:rPr>
              <a:t>10) </a:t>
            </a:r>
            <a:r>
              <a:rPr lang="en-GB" b="1" dirty="0" smtClean="0">
                <a:latin typeface="Apple Braille" charset="0"/>
                <a:ea typeface="Apple Braille" charset="0"/>
                <a:cs typeface="Apple Braille" charset="0"/>
              </a:rPr>
              <a:t>BBH events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detected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O3: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12 months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LIGO BBH range ~1300 </a:t>
            </a:r>
            <a:r>
              <a:rPr lang="en-GB" dirty="0" err="1" smtClean="0">
                <a:latin typeface="Apple Braille" charset="0"/>
                <a:ea typeface="Apple Braille" charset="0"/>
                <a:cs typeface="Apple Braille" charset="0"/>
              </a:rPr>
              <a:t>Mpc</a:t>
            </a:r>
            <a:endParaRPr lang="en-GB" dirty="0" smtClean="0"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Events: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10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x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(1300/800)</a:t>
            </a:r>
            <a:r>
              <a:rPr lang="en-US" baseline="30000" dirty="0" smtClean="0">
                <a:latin typeface="Apple Braille" charset="0"/>
                <a:ea typeface="Apple Braille" charset="0"/>
                <a:cs typeface="Apple Braille" charset="0"/>
              </a:rPr>
              <a:t>3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x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12/9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~ </a:t>
            </a:r>
            <a:r>
              <a:rPr lang="en-US" b="1" dirty="0" smtClean="0">
                <a:latin typeface="Apple Braille" charset="0"/>
                <a:ea typeface="Apple Braille" charset="0"/>
                <a:cs typeface="Apple Braille" charset="0"/>
              </a:rPr>
              <a:t>60</a:t>
            </a:r>
            <a:r>
              <a:rPr lang="en-US" b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b="1" dirty="0" smtClean="0">
                <a:latin typeface="Apple Braille" charset="0"/>
                <a:ea typeface="Apple Braille" charset="0"/>
                <a:cs typeface="Apple Braille" charset="0"/>
              </a:rPr>
              <a:t>BBH events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expected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O4: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~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2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years long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LIGO BBH range ~1640 </a:t>
            </a:r>
            <a:r>
              <a:rPr lang="en-US" dirty="0" err="1" smtClean="0">
                <a:latin typeface="Apple Braille" charset="0"/>
                <a:ea typeface="Apple Braille" charset="0"/>
                <a:cs typeface="Apple Braille" charset="0"/>
              </a:rPr>
              <a:t>Mpc</a:t>
            </a:r>
            <a:endParaRPr lang="en-US" dirty="0" smtClean="0">
              <a:latin typeface="Apple Braille" charset="0"/>
              <a:ea typeface="Apple Braille" charset="0"/>
              <a:cs typeface="Apple Braille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Events: 10 x (1640/800)</a:t>
            </a:r>
            <a:r>
              <a:rPr lang="en-US" baseline="30000" dirty="0" smtClean="0">
                <a:latin typeface="Apple Braille" charset="0"/>
                <a:ea typeface="Apple Braille" charset="0"/>
                <a:cs typeface="Apple Braille" charset="0"/>
              </a:rPr>
              <a:t>3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 x </a:t>
            </a:r>
            <a:r>
              <a:rPr lang="en-US" dirty="0">
                <a:latin typeface="Apple Braille" charset="0"/>
                <a:ea typeface="Apple Braille" charset="0"/>
                <a:cs typeface="Apple Braille" charset="0"/>
              </a:rPr>
              <a:t>2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/0.75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~ </a:t>
            </a:r>
            <a:r>
              <a:rPr lang="en-US" b="1" dirty="0" smtClean="0">
                <a:latin typeface="Apple Braille" charset="0"/>
                <a:ea typeface="Apple Braille" charset="0"/>
                <a:cs typeface="Apple Braille" charset="0"/>
              </a:rPr>
              <a:t>23</a:t>
            </a:r>
            <a:r>
              <a:rPr lang="en-US" b="1" dirty="0" smtClean="0">
                <a:latin typeface="Apple Braille" charset="0"/>
                <a:ea typeface="Apple Braille" charset="0"/>
                <a:cs typeface="Apple Braille" charset="0"/>
              </a:rPr>
              <a:t>0 </a:t>
            </a:r>
            <a:r>
              <a:rPr lang="en-US" b="1" dirty="0">
                <a:latin typeface="Apple Braille" charset="0"/>
                <a:ea typeface="Apple Braille" charset="0"/>
                <a:cs typeface="Apple Braille" charset="0"/>
              </a:rPr>
              <a:t>BBH events </a:t>
            </a:r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expected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40393" y="4672231"/>
            <a:ext cx="4051495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A </a:t>
            </a:r>
            <a:r>
              <a:rPr lang="en-GB" u="sng" dirty="0">
                <a:latin typeface="Apple Braille" charset="0"/>
                <a:ea typeface="Apple Braille" charset="0"/>
                <a:cs typeface="Apple Braille" charset="0"/>
              </a:rPr>
              <a:t>BBH catalogue</a:t>
            </a: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 is a in the plans of the </a:t>
            </a:r>
            <a:r>
              <a:rPr lang="en-GB" dirty="0" smtClean="0">
                <a:latin typeface="Apple Braille" charset="0"/>
                <a:ea typeface="Apple Braille" charset="0"/>
                <a:cs typeface="Apple Braille" charset="0"/>
              </a:rPr>
              <a:t>collaboration already for O2. 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Apple Braille" charset="0"/>
                <a:ea typeface="Apple Braille" charset="0"/>
                <a:cs typeface="Apple Braille" charset="0"/>
              </a:rPr>
              <a:t>Contents of BBH catalogue have still to be defined. Primarily stored at </a:t>
            </a:r>
            <a:r>
              <a:rPr lang="en-GB" dirty="0" err="1" smtClean="0">
                <a:latin typeface="Apple Braille" charset="0"/>
                <a:ea typeface="Apple Braille" charset="0"/>
                <a:cs typeface="Apple Braille" charset="0"/>
              </a:rPr>
              <a:t>losc.ligo.org</a:t>
            </a:r>
            <a:endParaRPr lang="en-GB" dirty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vitational_waves" id="{080CBEB8-D3BA-6944-9902-046F7FD43A74}" vid="{1FAF8754-54A3-5045-A20A-9F4E5AC40D2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2962</TotalTime>
  <Words>1127</Words>
  <Application>Microsoft Macintosh PowerPoint</Application>
  <PresentationFormat>Presentazione su schermo (4:3)</PresentationFormat>
  <Paragraphs>156</Paragraphs>
  <Slides>13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Apple Braille</vt:lpstr>
      <vt:lpstr>Calibri</vt:lpstr>
      <vt:lpstr>Wingdings</vt:lpstr>
      <vt:lpstr>Arial</vt:lpstr>
      <vt:lpstr>Tema di Office</vt:lpstr>
      <vt:lpstr>Open science and data sharing for gravitational wave experiments</vt:lpstr>
      <vt:lpstr>Gravitational waves detectors</vt:lpstr>
      <vt:lpstr>What is LOSC</vt:lpstr>
      <vt:lpstr>Runs timeline</vt:lpstr>
      <vt:lpstr>Data download</vt:lpstr>
      <vt:lpstr>LOSC Tutorial web page</vt:lpstr>
      <vt:lpstr>Tutorial specific for GW170817</vt:lpstr>
      <vt:lpstr>Planned detectors sensitivity evolution</vt:lpstr>
      <vt:lpstr>Expected BBH rates</vt:lpstr>
      <vt:lpstr>BBH Catalogue in Vizier</vt:lpstr>
      <vt:lpstr>Presentazione di PowerPoint</vt:lpstr>
      <vt:lpstr>BBH vs BNS</vt:lpstr>
      <vt:lpstr>Expected BBH rates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Utente di Microsoft Office</dc:creator>
  <cp:keywords/>
  <dc:description/>
  <cp:lastModifiedBy>Utente di Microsoft Office</cp:lastModifiedBy>
  <cp:revision>152</cp:revision>
  <cp:lastPrinted>2017-12-13T08:10:07Z</cp:lastPrinted>
  <dcterms:created xsi:type="dcterms:W3CDTF">2017-11-27T13:24:28Z</dcterms:created>
  <dcterms:modified xsi:type="dcterms:W3CDTF">2017-12-13T08:37:52Z</dcterms:modified>
  <cp:category/>
</cp:coreProperties>
</file>