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60" r:id="rId3"/>
    <p:sldId id="269" r:id="rId4"/>
    <p:sldId id="276" r:id="rId5"/>
    <p:sldId id="278" r:id="rId6"/>
    <p:sldId id="286" r:id="rId7"/>
    <p:sldId id="304" r:id="rId8"/>
    <p:sldId id="282" r:id="rId9"/>
    <p:sldId id="320" r:id="rId10"/>
    <p:sldId id="319" r:id="rId11"/>
    <p:sldId id="321" r:id="rId12"/>
    <p:sldId id="331" r:id="rId13"/>
    <p:sldId id="332" r:id="rId14"/>
    <p:sldId id="333" r:id="rId15"/>
    <p:sldId id="334" r:id="rId16"/>
    <p:sldId id="335" r:id="rId17"/>
    <p:sldId id="336" r:id="rId18"/>
    <p:sldId id="307" r:id="rId19"/>
    <p:sldId id="318" r:id="rId20"/>
    <p:sldId id="308" r:id="rId21"/>
    <p:sldId id="309" r:id="rId22"/>
    <p:sldId id="310" r:id="rId23"/>
    <p:sldId id="322" r:id="rId24"/>
    <p:sldId id="323" r:id="rId25"/>
    <p:sldId id="324" r:id="rId26"/>
    <p:sldId id="314" r:id="rId27"/>
    <p:sldId id="274" r:id="rId28"/>
    <p:sldId id="27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32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01"/>
  </p:normalViewPr>
  <p:slideViewPr>
    <p:cSldViewPr showGuides="1">
      <p:cViewPr varScale="1">
        <p:scale>
          <a:sx n="95" d="100"/>
          <a:sy n="95" d="100"/>
        </p:scale>
        <p:origin x="15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36FB1-8458-4A81-9FCE-E6EB27618602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3951D-A577-42A4-BA3F-63C36802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9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8DDE6-9EA1-42A7-8839-4E12FB6D02C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98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F7C5D-D6D8-0F4E-B58E-CE18C86182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9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F18D-F05E-47DD-8133-946B9A184440}" type="datetime1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8A7F-2A4F-462F-A213-2C0759FFCC78}" type="datetime1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0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0734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52736"/>
            <a:ext cx="6019800" cy="50734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EA7DA-B271-48ED-A164-890165104392}" type="datetime1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4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DB5D-2964-4B8C-859D-B6457B16DB3A}" type="datetime1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2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E26E-63C9-4500-A7B0-CBEBC4293308}" type="datetime1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1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6974-4AA1-4803-AC2C-C334C8D27CF4}" type="datetime1">
              <a:rPr lang="en-US" smtClean="0"/>
              <a:t>12/12/17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9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98884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08920"/>
            <a:ext cx="4040188" cy="34172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98884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708919"/>
            <a:ext cx="4041775" cy="34172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5FF3-BE1A-4B7F-8668-D1630C3DDA60}" type="datetime1">
              <a:rPr lang="en-US" smtClean="0"/>
              <a:t>12/12/17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1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D5FE-8997-422A-867C-D8DE57D3106F}" type="datetime1">
              <a:rPr lang="en-US" smtClean="0"/>
              <a:t>12/12/17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47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3238-F08D-4A06-80DA-2DF4D987090E}" type="datetime1">
              <a:rPr lang="en-US" smtClean="0"/>
              <a:t>12/12/17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1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2C2A-43D7-40ED-B6B5-D9EBF88CA425}" type="datetime1">
              <a:rPr lang="en-US" smtClean="0"/>
              <a:t>12/12/17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1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80727"/>
            <a:ext cx="5486400" cy="374684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013F-FB13-4B04-9D76-92610EECEC9A}" type="datetime1">
              <a:rPr lang="en-US" smtClean="0"/>
              <a:t>12/12/17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0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0" y="6381328"/>
            <a:ext cx="9144000" cy="360040"/>
          </a:xfrm>
          <a:prstGeom prst="rect">
            <a:avLst/>
          </a:prstGeom>
          <a:solidFill>
            <a:srgbClr val="C3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8840"/>
            <a:ext cx="8229600" cy="41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443930E-B9FE-452B-8BA3-5D8C324E38D7}" type="datetime1">
              <a:rPr lang="en-US" smtClean="0"/>
              <a:pPr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74B269A-82B5-4A44-BF6B-85C5902E58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Kép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968529" cy="684042"/>
          </a:xfrm>
          <a:prstGeom prst="rect">
            <a:avLst/>
          </a:prstGeom>
        </p:spPr>
      </p:pic>
      <p:pic>
        <p:nvPicPr>
          <p:cNvPr id="8" name="Kép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956376" y="332656"/>
            <a:ext cx="720080" cy="476686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3995936" y="345681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smtClean="0">
                <a:solidFill>
                  <a:schemeClr val="bg1">
                    <a:lumMod val="50000"/>
                  </a:schemeClr>
                </a:solidFill>
              </a:rPr>
              <a:t>Astronomy ESFRI &amp; Research Infrastructure Cluster</a:t>
            </a:r>
          </a:p>
          <a:p>
            <a:pPr algn="r"/>
            <a:r>
              <a:rPr lang="en-US" sz="1200" i="1" smtClean="0">
                <a:solidFill>
                  <a:schemeClr val="bg1">
                    <a:lumMod val="50000"/>
                  </a:schemeClr>
                </a:solidFill>
              </a:rPr>
              <a:t> ASTERICS - 653477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93296"/>
            <a:ext cx="1479358" cy="5496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5971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C3212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46938" y="1628800"/>
            <a:ext cx="7772400" cy="2088232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Cleopatra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Connecting </a:t>
            </a:r>
            <a:r>
              <a:rPr lang="en-US" sz="3100" dirty="0"/>
              <a:t>Locations of ESFRI Observatories and Partners in Astronomy for Timing and Real-time Alerts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9552" y="4437112"/>
            <a:ext cx="81724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Arpad </a:t>
            </a:r>
            <a:r>
              <a:rPr lang="en-US" dirty="0" err="1" smtClean="0">
                <a:solidFill>
                  <a:schemeClr val="tx1"/>
                </a:solidFill>
              </a:rPr>
              <a:t>Szomoru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Joint Institute for VLBI ERIC (JIVE)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On behalf of the Cleopatra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62250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1: WRE developments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988841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844824"/>
            <a:ext cx="5292080" cy="42484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Use of Optical Supervisory Channel: fed into requirements of SURFNet8 acquisition</a:t>
            </a:r>
          </a:p>
          <a:p>
            <a:pPr lvl="0"/>
            <a:r>
              <a:rPr lang="hu-HU" sz="2000" dirty="0"/>
              <a:t>U</a:t>
            </a:r>
            <a:r>
              <a:rPr lang="hu-HU" sz="2000" dirty="0" smtClean="0"/>
              <a:t>ltra</a:t>
            </a:r>
            <a:r>
              <a:rPr lang="hu-HU" sz="2000" dirty="0"/>
              <a:t>-low-noise White Rabbit (WR) </a:t>
            </a:r>
            <a:r>
              <a:rPr lang="hu-HU" sz="2000" dirty="0" smtClean="0"/>
              <a:t>switches</a:t>
            </a:r>
            <a:endParaRPr lang="hu-HU" sz="2000" dirty="0"/>
          </a:p>
          <a:p>
            <a:pPr lvl="1"/>
            <a:r>
              <a:rPr lang="hu-HU" sz="1800" dirty="0" smtClean="0"/>
              <a:t>phase </a:t>
            </a:r>
            <a:r>
              <a:rPr lang="hu-HU" sz="1800" dirty="0"/>
              <a:t>noise comparable to that of an H-</a:t>
            </a:r>
            <a:r>
              <a:rPr lang="hu-HU" sz="1800" dirty="0" smtClean="0"/>
              <a:t>maser</a:t>
            </a:r>
            <a:endParaRPr lang="hu-HU" sz="1800" dirty="0"/>
          </a:p>
          <a:p>
            <a:pPr lvl="1"/>
            <a:r>
              <a:rPr lang="hu-HU" sz="1800" dirty="0" smtClean="0"/>
              <a:t>long</a:t>
            </a:r>
            <a:r>
              <a:rPr lang="hu-HU" sz="1800" dirty="0"/>
              <a:t>-term stability better than an H-maser (https://library.nrao.edu/public/memos/ngvla/NGVLA_22.pdf)</a:t>
            </a:r>
            <a:endParaRPr lang="en-US" sz="1800" dirty="0"/>
          </a:p>
          <a:p>
            <a:r>
              <a:rPr lang="en-GB" sz="2000" dirty="0"/>
              <a:t>Improved absolute calibration of WR equipment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GB" sz="2000" dirty="0"/>
              <a:t>R</a:t>
            </a:r>
            <a:r>
              <a:rPr lang="en-GB" sz="2000" dirty="0" smtClean="0"/>
              <a:t>elative </a:t>
            </a:r>
            <a:r>
              <a:rPr lang="en-GB" sz="2000" dirty="0"/>
              <a:t>calibration procedure </a:t>
            </a:r>
            <a:r>
              <a:rPr lang="en-GB" sz="2000" dirty="0" smtClean="0"/>
              <a:t>produced </a:t>
            </a:r>
          </a:p>
          <a:p>
            <a:pPr lvl="1"/>
            <a:r>
              <a:rPr lang="en-GB" sz="1600" dirty="0" smtClean="0"/>
              <a:t>Applicable on </a:t>
            </a:r>
            <a:r>
              <a:rPr lang="en-GB" sz="1600" dirty="0"/>
              <a:t>large scales (hundreds of nodes like in the CTA)</a:t>
            </a:r>
            <a:r>
              <a:rPr lang="en-US" sz="1600" dirty="0"/>
              <a:t> 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  <p:pic>
        <p:nvPicPr>
          <p:cNvPr id="9" name="Picture 8" descr="Macintosh HD:Users:szomoru:Desktop:WP_20170719_15_47_07_Pro_explaine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43588" y="2957412"/>
            <a:ext cx="4169392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0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1: WR in harsh environments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988841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903776"/>
            <a:ext cx="9144000" cy="17248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u-HU" sz="2400" dirty="0"/>
              <a:t>Completed the setup of a foton detector network in Siberia equipped with WR nodes. </a:t>
            </a:r>
            <a:endParaRPr lang="hu-HU" sz="2400" dirty="0" smtClean="0"/>
          </a:p>
          <a:p>
            <a:pPr lvl="0"/>
            <a:r>
              <a:rPr lang="hu-HU" sz="2400" dirty="0" smtClean="0"/>
              <a:t>This </a:t>
            </a:r>
            <a:r>
              <a:rPr lang="hu-HU" sz="2400" dirty="0"/>
              <a:t>network can and will be used to test various types of WR hardware in harsh circumstances (Proceedings of science POS (ICRC2017) 754, 759, 768)</a:t>
            </a:r>
            <a:endParaRPr lang="en-US" sz="2400" dirty="0"/>
          </a:p>
          <a:p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17032"/>
            <a:ext cx="4967362" cy="2349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2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2: Multi-messenger methods</a:t>
            </a:r>
            <a:br>
              <a:rPr lang="en-US" dirty="0" smtClean="0"/>
            </a:br>
            <a:r>
              <a:rPr lang="en-US" sz="1800" dirty="0" smtClean="0"/>
              <a:t>JIVE, ASTRON, CNRS-APC, UVA (</a:t>
            </a:r>
            <a:r>
              <a:rPr lang="en-US" sz="1800" dirty="0" err="1" smtClean="0"/>
              <a:t>Kettenis</a:t>
            </a:r>
            <a:r>
              <a:rPr lang="en-US" sz="1800" dirty="0" smtClean="0"/>
              <a:t>)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2141240"/>
            <a:ext cx="8229600" cy="41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/>
          </a:p>
          <a:p>
            <a:r>
              <a:rPr lang="en-US" sz="2800" dirty="0" smtClean="0"/>
              <a:t>Develop standards for generation, dissemination, distribution and reaction to transient events (based on </a:t>
            </a:r>
            <a:r>
              <a:rPr lang="en-US" sz="2800" b="1" dirty="0" err="1" smtClean="0"/>
              <a:t>VOEvents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Demonstration during which e.g. radio facilities like LOFAR, EVN, follow up a GW event</a:t>
            </a:r>
          </a:p>
          <a:p>
            <a:r>
              <a:rPr lang="en-US" sz="2800" dirty="0" smtClean="0"/>
              <a:t>Investigate scientific synergies for automated follow-up observations</a:t>
            </a:r>
          </a:p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5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speed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67544" y="1988840"/>
            <a:ext cx="7877269" cy="4213158"/>
            <a:chOff x="61080" y="1019247"/>
            <a:chExt cx="9003813" cy="5470783"/>
          </a:xfrm>
        </p:grpSpPr>
        <p:pic>
          <p:nvPicPr>
            <p:cNvPr id="6" name="Picture 5" descr="TransientTimescale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40" b="17709"/>
            <a:stretch/>
          </p:blipFill>
          <p:spPr>
            <a:xfrm>
              <a:off x="61080" y="1646452"/>
              <a:ext cx="9003813" cy="4338834"/>
            </a:xfrm>
            <a:prstGeom prst="rect">
              <a:avLst/>
            </a:prstGeom>
          </p:spPr>
        </p:pic>
        <p:sp>
          <p:nvSpPr>
            <p:cNvPr id="7" name="Left Brace 6"/>
            <p:cNvSpPr/>
            <p:nvPr/>
          </p:nvSpPr>
          <p:spPr>
            <a:xfrm rot="16200000">
              <a:off x="2496191" y="3921032"/>
              <a:ext cx="257873" cy="4386383"/>
            </a:xfrm>
            <a:prstGeom prst="leftBrace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50384" y="6120698"/>
              <a:ext cx="2287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504D"/>
                  </a:solidFill>
                </a:rPr>
                <a:t>Revolutionary science</a:t>
              </a:r>
              <a:endParaRPr lang="en-GB" b="1" dirty="0">
                <a:solidFill>
                  <a:srgbClr val="C0504D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105877" y="6111027"/>
              <a:ext cx="3216960" cy="19341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303404" y="6105471"/>
              <a:ext cx="2724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504D"/>
                  </a:solidFill>
                </a:rPr>
                <a:t>Current capability (LOFAR)</a:t>
              </a:r>
              <a:endParaRPr lang="en-GB" b="1" dirty="0">
                <a:solidFill>
                  <a:srgbClr val="C0504D"/>
                </a:solidFill>
              </a:endParaRPr>
            </a:p>
          </p:txBody>
        </p:sp>
        <p:sp>
          <p:nvSpPr>
            <p:cNvPr id="11" name="Left Brace 10"/>
            <p:cNvSpPr/>
            <p:nvPr/>
          </p:nvSpPr>
          <p:spPr>
            <a:xfrm rot="5400000" flipV="1">
              <a:off x="2986942" y="-1211262"/>
              <a:ext cx="257873" cy="5457555"/>
            </a:xfrm>
            <a:prstGeom prst="leftBrace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927040" y="1515858"/>
              <a:ext cx="2904884" cy="19341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158130" y="1019247"/>
              <a:ext cx="1932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504D"/>
                  </a:solidFill>
                </a:rPr>
                <a:t>Coherent Emitters</a:t>
              </a:r>
              <a:endParaRPr lang="en-GB" b="1" dirty="0">
                <a:solidFill>
                  <a:srgbClr val="C0504D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40419" y="1045820"/>
              <a:ext cx="2084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504D"/>
                  </a:solidFill>
                </a:rPr>
                <a:t>Incoherent Emitters</a:t>
              </a:r>
              <a:endParaRPr lang="en-GB" b="1" dirty="0">
                <a:solidFill>
                  <a:srgbClr val="C0504D"/>
                </a:solidFill>
              </a:endParaRPr>
            </a:p>
          </p:txBody>
        </p:sp>
      </p:grp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8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First commissioning test:</a:t>
            </a:r>
            <a:br>
              <a:rPr lang="en-US" sz="2400" dirty="0" smtClean="0"/>
            </a:br>
            <a:r>
              <a:rPr lang="en-US" sz="2400" dirty="0" smtClean="0"/>
              <a:t>Transient Buffer Boards triggered from </a:t>
            </a:r>
            <a:r>
              <a:rPr lang="en-US" sz="2400" dirty="0" err="1" smtClean="0"/>
              <a:t>Effelsberg</a:t>
            </a:r>
            <a:r>
              <a:rPr lang="en-US" sz="2400" dirty="0" smtClean="0"/>
              <a:t> detection</a:t>
            </a:r>
            <a:endParaRPr lang="en-US" sz="2400" dirty="0"/>
          </a:p>
        </p:txBody>
      </p:sp>
      <p:pic>
        <p:nvPicPr>
          <p:cNvPr id="9" name="Picture 8" descr="figures_Superterp_Aug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44" y="3349625"/>
            <a:ext cx="5327355" cy="3508375"/>
          </a:xfrm>
          <a:prstGeom prst="rect">
            <a:avLst/>
          </a:prstGeom>
        </p:spPr>
      </p:pic>
      <p:pic>
        <p:nvPicPr>
          <p:cNvPr id="4" name="Content Placeholder 3" descr="IMG_20130424_15424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" y="1516856"/>
            <a:ext cx="5207000" cy="2863649"/>
          </a:xfrm>
        </p:spPr>
      </p:pic>
      <p:sp>
        <p:nvSpPr>
          <p:cNvPr id="10" name="TextBox 9"/>
          <p:cNvSpPr txBox="1"/>
          <p:nvPr/>
        </p:nvSpPr>
        <p:spPr>
          <a:xfrm>
            <a:off x="5207001" y="1778000"/>
            <a:ext cx="3486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Effelsberg</a:t>
            </a:r>
            <a:r>
              <a:rPr lang="en-US" sz="2400" dirty="0" smtClean="0"/>
              <a:t> 100m telescope</a:t>
            </a:r>
          </a:p>
          <a:p>
            <a:r>
              <a:rPr lang="en-US" sz="2400" dirty="0" smtClean="0"/>
              <a:t>High frequency detection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32310" y="5114836"/>
            <a:ext cx="35843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LOFAR</a:t>
            </a:r>
          </a:p>
          <a:p>
            <a:r>
              <a:rPr lang="en-US" sz="2400" dirty="0" smtClean="0"/>
              <a:t>Low frequency observation</a:t>
            </a:r>
          </a:p>
          <a:p>
            <a:r>
              <a:rPr lang="en-US" sz="2400" dirty="0" smtClean="0"/>
              <a:t>Localization</a:t>
            </a:r>
            <a:endParaRPr lang="en-US" sz="24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1755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420888"/>
            <a:ext cx="5724128" cy="3329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Task 2: results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7504" y="1916832"/>
            <a:ext cx="4032448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D</a:t>
            </a:r>
            <a:r>
              <a:rPr lang="hu-HU" sz="2800" dirty="0" smtClean="0"/>
              <a:t>esign </a:t>
            </a:r>
            <a:r>
              <a:rPr lang="hu-HU" sz="2800" dirty="0"/>
              <a:t>document on the handling of multi-messenger alerts</a:t>
            </a:r>
            <a:endParaRPr lang="en-US" sz="2800" dirty="0"/>
          </a:p>
          <a:p>
            <a:pPr lvl="0"/>
            <a:r>
              <a:rPr lang="hu-HU" sz="2800" dirty="0"/>
              <a:t>Through Cleopatra, an MoU was signed between observers from JIVE and the EVN and the LIGO/Virgo </a:t>
            </a:r>
            <a:r>
              <a:rPr lang="hu-HU" sz="2800" dirty="0" smtClean="0"/>
              <a:t>collaboration</a:t>
            </a:r>
            <a:endParaRPr lang="hu-HU" sz="2800" dirty="0"/>
          </a:p>
          <a:p>
            <a:pPr lvl="1"/>
            <a:r>
              <a:rPr lang="en-US" sz="2400" dirty="0" smtClean="0"/>
              <a:t>E</a:t>
            </a:r>
            <a:r>
              <a:rPr lang="hu-HU" sz="2400" dirty="0" smtClean="0"/>
              <a:t>nabling </a:t>
            </a:r>
            <a:r>
              <a:rPr lang="hu-HU" sz="2400" dirty="0"/>
              <a:t>high resolution radio follow-up observations to GW events</a:t>
            </a:r>
            <a:endParaRPr lang="en-US" sz="2400" dirty="0"/>
          </a:p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5393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Task 2: results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512" y="1844824"/>
            <a:ext cx="4248472" cy="446449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/>
          </a:p>
          <a:p>
            <a:pPr lvl="0"/>
            <a:r>
              <a:rPr lang="en-US" sz="2800" dirty="0" smtClean="0"/>
              <a:t>R</a:t>
            </a:r>
            <a:r>
              <a:rPr lang="hu-HU" sz="2800" dirty="0" smtClean="0"/>
              <a:t>ealistic </a:t>
            </a:r>
            <a:r>
              <a:rPr lang="hu-HU" sz="2800" dirty="0"/>
              <a:t>way of chaining alerts between LIGO/Virgo, LOFAR and the EVN, </a:t>
            </a:r>
          </a:p>
          <a:p>
            <a:pPr lvl="1"/>
            <a:r>
              <a:rPr lang="hu-HU" sz="2400" dirty="0" smtClean="0"/>
              <a:t>needed </a:t>
            </a:r>
            <a:r>
              <a:rPr lang="hu-HU" sz="2400" dirty="0"/>
              <a:t>for the pilot in multi-messenger event handling </a:t>
            </a:r>
            <a:endParaRPr lang="hu-HU" sz="2400" dirty="0" smtClean="0"/>
          </a:p>
          <a:p>
            <a:r>
              <a:rPr lang="hu-HU" sz="2700" dirty="0"/>
              <a:t>The LOFAR Responsive Telescope came online, enabling rapid response (within minutes) of LOFAR to transient events </a:t>
            </a:r>
            <a:endParaRPr lang="en-US" sz="2700" dirty="0"/>
          </a:p>
          <a:p>
            <a:pPr lvl="0"/>
            <a:endParaRPr lang="en-US" sz="2800" dirty="0" smtClean="0"/>
          </a:p>
          <a:p>
            <a:pPr lvl="0"/>
            <a:r>
              <a:rPr lang="en-US" sz="2800" dirty="0" smtClean="0"/>
              <a:t>V</a:t>
            </a:r>
            <a:r>
              <a:rPr lang="hu-HU" sz="2800" dirty="0" smtClean="0"/>
              <a:t>ery </a:t>
            </a:r>
            <a:r>
              <a:rPr lang="hu-HU" sz="2800" dirty="0"/>
              <a:t>successful workshop in Amsterdam in </a:t>
            </a:r>
            <a:r>
              <a:rPr lang="hu-HU" sz="2800" dirty="0" smtClean="0"/>
              <a:t>September 2017, </a:t>
            </a:r>
            <a:r>
              <a:rPr lang="hu-HU" sz="2800" dirty="0"/>
              <a:t>on Transient Alert </a:t>
            </a:r>
            <a:r>
              <a:rPr lang="hu-HU" sz="2800" dirty="0" smtClean="0"/>
              <a:t>Mechanisms</a:t>
            </a:r>
          </a:p>
          <a:p>
            <a:pPr lvl="1"/>
            <a:r>
              <a:rPr lang="hu-HU" sz="2400" dirty="0" smtClean="0"/>
              <a:t>https</a:t>
            </a:r>
            <a:r>
              <a:rPr lang="hu-HU" sz="2400" dirty="0"/>
              <a:t>://indico.astron.nl/conferenceDisply.py?ovw=True&amp;confId=</a:t>
            </a:r>
            <a:r>
              <a:rPr lang="hu-HU" sz="2400" dirty="0" smtClean="0"/>
              <a:t>62  </a:t>
            </a:r>
          </a:p>
          <a:p>
            <a:pPr lvl="1"/>
            <a:r>
              <a:rPr lang="en-US" sz="2400" dirty="0" smtClean="0"/>
              <a:t>A</a:t>
            </a:r>
            <a:r>
              <a:rPr lang="hu-HU" sz="2400" dirty="0" smtClean="0"/>
              <a:t>bout 40 </a:t>
            </a:r>
            <a:r>
              <a:rPr lang="hu-HU" sz="2400" dirty="0"/>
              <a:t>participants, representing a wide variety of astronomical </a:t>
            </a:r>
            <a:r>
              <a:rPr lang="hu-HU" sz="2400" dirty="0" smtClean="0"/>
              <a:t>observatories.</a:t>
            </a:r>
          </a:p>
          <a:p>
            <a:pPr lvl="1"/>
            <a:r>
              <a:rPr lang="hu-HU" sz="2400" dirty="0" smtClean="0"/>
              <a:t>Task </a:t>
            </a:r>
            <a:r>
              <a:rPr lang="hu-HU" sz="2400" dirty="0"/>
              <a:t>4 participated with a special afternoon session. </a:t>
            </a:r>
            <a:endParaRPr lang="en-US" sz="2400" dirty="0"/>
          </a:p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  <p:pic>
        <p:nvPicPr>
          <p:cNvPr id="5" name="Picture 4" descr="http://www.astron.nl/dailyimage/pictures/20171101/trigger-mo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6992"/>
            <a:ext cx="4895354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5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Many different instruments are needed, and available, for follow-up of transient events</a:t>
            </a:r>
          </a:p>
          <a:p>
            <a:pPr lvl="1"/>
            <a:r>
              <a:rPr lang="en-US" sz="2400" dirty="0" smtClean="0"/>
              <a:t>With completely different methods of scheduling, configuration, response time</a:t>
            </a:r>
          </a:p>
          <a:p>
            <a:r>
              <a:rPr lang="en-US" sz="2800" dirty="0" smtClean="0"/>
              <a:t>Filtering: number of transient detections will only increase (explode?)</a:t>
            </a:r>
          </a:p>
          <a:p>
            <a:r>
              <a:rPr lang="en-US" sz="2800" dirty="0" smtClean="0"/>
              <a:t>Ensure all necessary information is contained in message</a:t>
            </a:r>
          </a:p>
          <a:p>
            <a:r>
              <a:rPr lang="en-US" sz="2800" dirty="0" smtClean="0"/>
              <a:t>Define standards for the generation of triggers from triggered observations</a:t>
            </a:r>
          </a:p>
          <a:p>
            <a:r>
              <a:rPr lang="en-US" sz="2800" dirty="0" smtClean="0"/>
              <a:t>Involve outside parties (from small optical telescopes to space </a:t>
            </a:r>
            <a:r>
              <a:rPr lang="en-US" sz="2800" dirty="0" err="1" smtClean="0"/>
              <a:t>programmes</a:t>
            </a:r>
            <a:r>
              <a:rPr lang="en-US" sz="2800" dirty="0" smtClean="0"/>
              <a:t>) in these developments</a:t>
            </a:r>
            <a:endParaRPr lang="en-US" sz="28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475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3: User-domain data streaming</a:t>
            </a:r>
            <a:br>
              <a:rPr lang="en-US" dirty="0" smtClean="0"/>
            </a:br>
            <a:r>
              <a:rPr lang="en-US" sz="1800" dirty="0" smtClean="0"/>
              <a:t>JIVE (</a:t>
            </a:r>
            <a:r>
              <a:rPr lang="en-US" sz="1800" dirty="0" err="1" smtClean="0"/>
              <a:t>Verkouter</a:t>
            </a:r>
            <a:r>
              <a:rPr lang="en-US" sz="1800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60848"/>
            <a:ext cx="8435280" cy="2232248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Almost all high-throughput data transfer utilities </a:t>
            </a:r>
            <a:r>
              <a:rPr lang="en-US" sz="2600" dirty="0" smtClean="0"/>
              <a:t>use TCP</a:t>
            </a:r>
          </a:p>
          <a:p>
            <a:pPr lvl="1"/>
            <a:r>
              <a:rPr lang="en-US" sz="2200" dirty="0" smtClean="0"/>
              <a:t>Abysmal performance on long-haul links</a:t>
            </a:r>
          </a:p>
          <a:p>
            <a:r>
              <a:rPr lang="en-US" sz="2700" dirty="0" smtClean="0"/>
              <a:t>Experience with </a:t>
            </a:r>
            <a:r>
              <a:rPr lang="en-US" sz="2700" dirty="0" err="1" smtClean="0"/>
              <a:t>lossy</a:t>
            </a:r>
            <a:r>
              <a:rPr lang="en-US" sz="2700" dirty="0" smtClean="0"/>
              <a:t> real-time and reliable near-real-time data transfer through development of e-VLBI </a:t>
            </a:r>
          </a:p>
          <a:p>
            <a:endParaRPr lang="en-US" sz="2700" dirty="0" smtClean="0"/>
          </a:p>
          <a:p>
            <a:r>
              <a:rPr lang="en-US" sz="2700" dirty="0" smtClean="0"/>
              <a:t>But</a:t>
            </a:r>
            <a:r>
              <a:rPr lang="en-US" sz="2700" dirty="0"/>
              <a:t>, (e-)VLBI software is way too specialized and non-standard for simple file-to-file transfers</a:t>
            </a:r>
          </a:p>
          <a:p>
            <a:endParaRPr lang="en-US" dirty="0"/>
          </a:p>
        </p:txBody>
      </p:sp>
      <p:pic>
        <p:nvPicPr>
          <p:cNvPr id="6" name="Bildobjekt 4" descr="worldma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1088"/>
            <a:ext cx="4327575" cy="256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2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3: first results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075240" cy="439248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Developed file </a:t>
            </a:r>
            <a:r>
              <a:rPr lang="en-US" sz="2600" dirty="0"/>
              <a:t>transfer utility </a:t>
            </a:r>
            <a:r>
              <a:rPr lang="en-US" sz="2600" dirty="0" smtClean="0"/>
              <a:t>(in C++11) using </a:t>
            </a:r>
            <a:r>
              <a:rPr lang="en-US" sz="2600" dirty="0"/>
              <a:t>the </a:t>
            </a:r>
            <a:r>
              <a:rPr lang="en-US" sz="2600" dirty="0" smtClean="0"/>
              <a:t>(reliable) UDT protocol</a:t>
            </a:r>
          </a:p>
          <a:p>
            <a:r>
              <a:rPr lang="en-US" sz="2600" dirty="0" smtClean="0"/>
              <a:t>Server-client, properly </a:t>
            </a:r>
            <a:r>
              <a:rPr lang="en-US" sz="2600" dirty="0" err="1" smtClean="0"/>
              <a:t>daemonised</a:t>
            </a:r>
            <a:r>
              <a:rPr lang="en-US" sz="2600" dirty="0" smtClean="0"/>
              <a:t>, capable of file transfers between external machines</a:t>
            </a:r>
          </a:p>
          <a:p>
            <a:r>
              <a:rPr lang="en-US" sz="2600" dirty="0" smtClean="0"/>
              <a:t>Next step: bandwidth discovery</a:t>
            </a:r>
          </a:p>
          <a:p>
            <a:pPr lvl="1"/>
            <a:r>
              <a:rPr lang="en-US" sz="2200" dirty="0" smtClean="0"/>
              <a:t>Semi-automatic</a:t>
            </a:r>
            <a:endParaRPr lang="en-US" sz="2200" dirty="0"/>
          </a:p>
          <a:p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  <p:pic>
        <p:nvPicPr>
          <p:cNvPr id="9" name="Picture 8" descr="Macintosh HD:Users:szomoru:Desktop:transferrate-NL-NZ-mem_to_me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49080"/>
            <a:ext cx="5940152" cy="2591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0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ASTERICS?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 €15 million Research Infrastructure funded by EC Horizon 2020 framework </a:t>
            </a:r>
            <a:r>
              <a:rPr lang="en-US" sz="1800" i="1" dirty="0" smtClean="0"/>
              <a:t>(2015-2019)</a:t>
            </a:r>
          </a:p>
          <a:p>
            <a:pPr lvl="1"/>
            <a:r>
              <a:rPr lang="en-US" dirty="0" smtClean="0"/>
              <a:t>To help solve the </a:t>
            </a:r>
            <a:r>
              <a:rPr lang="en-US" b="1" dirty="0" smtClean="0"/>
              <a:t>Big Data </a:t>
            </a:r>
            <a:r>
              <a:rPr lang="en-US" dirty="0" smtClean="0"/>
              <a:t>challenges of European astronomy</a:t>
            </a:r>
          </a:p>
          <a:p>
            <a:pPr lvl="1"/>
            <a:r>
              <a:rPr lang="en-US" dirty="0" smtClean="0"/>
              <a:t>To provide </a:t>
            </a:r>
            <a:r>
              <a:rPr lang="en-US" b="1" dirty="0" smtClean="0"/>
              <a:t>direct interactive access </a:t>
            </a:r>
            <a:r>
              <a:rPr lang="en-US" dirty="0" smtClean="0"/>
              <a:t>to the best European astronomy data in an  international framework</a:t>
            </a:r>
          </a:p>
          <a:p>
            <a:pPr lvl="1"/>
            <a:r>
              <a:rPr lang="en-US" dirty="0" smtClean="0"/>
              <a:t>Address </a:t>
            </a:r>
            <a:r>
              <a:rPr lang="en-US" b="1" dirty="0"/>
              <a:t>common challenges</a:t>
            </a:r>
            <a:r>
              <a:rPr lang="en-US" dirty="0"/>
              <a:t>  in astronomy and </a:t>
            </a:r>
            <a:r>
              <a:rPr lang="en-US" dirty="0" err="1"/>
              <a:t>astroparticle</a:t>
            </a:r>
            <a:r>
              <a:rPr lang="en-US" dirty="0"/>
              <a:t> physics</a:t>
            </a:r>
            <a:endParaRPr lang="en-US" dirty="0" smtClean="0"/>
          </a:p>
          <a:p>
            <a:pPr lvl="1"/>
            <a:r>
              <a:rPr lang="en-US" i="1" dirty="0" smtClean="0">
                <a:solidFill>
                  <a:srgbClr val="C32128"/>
                </a:solidFill>
              </a:rPr>
              <a:t>Cross-cutting synergies and common challenges</a:t>
            </a:r>
          </a:p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081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4: Scheduling of large astronomical infrastructures</a:t>
            </a:r>
            <a:br>
              <a:rPr lang="en-US" dirty="0" smtClean="0"/>
            </a:br>
            <a:r>
              <a:rPr lang="en-US" sz="1800" dirty="0" smtClean="0"/>
              <a:t>IEEC, STFC, GTD (</a:t>
            </a:r>
            <a:r>
              <a:rPr lang="en-US" sz="1800" dirty="0" err="1" smtClean="0"/>
              <a:t>Colome</a:t>
            </a:r>
            <a:r>
              <a:rPr lang="en-US" sz="1800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7880"/>
            <a:ext cx="8229600" cy="4137323"/>
          </a:xfrm>
        </p:spPr>
        <p:txBody>
          <a:bodyPr>
            <a:norm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omplex</a:t>
            </a:r>
            <a:r>
              <a:rPr lang="en-US" sz="2400" dirty="0"/>
              <a:t>, many-element detector </a:t>
            </a:r>
            <a:r>
              <a:rPr lang="en-US" sz="2400" dirty="0" smtClean="0"/>
              <a:t>arrays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9020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etons_pacholka_big"/>
          <p:cNvPicPr>
            <a:picLocks noChangeAspect="1" noChangeArrowheads="1"/>
          </p:cNvPicPr>
          <p:nvPr/>
        </p:nvPicPr>
        <p:blipFill>
          <a:blip r:embed="rId2"/>
          <a:srcRect r="54953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Oval 3"/>
          <p:cNvSpPr>
            <a:spLocks noChangeArrowheads="1"/>
          </p:cNvSpPr>
          <p:nvPr/>
        </p:nvSpPr>
        <p:spPr bwMode="auto">
          <a:xfrm>
            <a:off x="4157663" y="1357313"/>
            <a:ext cx="585787" cy="585787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>
              <a:latin typeface="Tahoma" charset="0"/>
            </a:endParaRP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4794250" y="1689100"/>
            <a:ext cx="2095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ahoma" charset="0"/>
              </a:rPr>
              <a:t>Deep field</a:t>
            </a:r>
          </a:p>
          <a:p>
            <a:r>
              <a:rPr lang="en-US">
                <a:solidFill>
                  <a:schemeClr val="bg1"/>
                </a:solidFill>
                <a:latin typeface="Tahoma" charset="0"/>
              </a:rPr>
              <a:t>~1/2 of telescopes</a:t>
            </a:r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1301750" y="2530475"/>
            <a:ext cx="585788" cy="585788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>
              <a:latin typeface="Tahoma" charset="0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2066925" y="2747963"/>
            <a:ext cx="2095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ahoma" charset="0"/>
              </a:rPr>
              <a:t>Deep field</a:t>
            </a:r>
          </a:p>
          <a:p>
            <a:r>
              <a:rPr lang="en-US">
                <a:solidFill>
                  <a:schemeClr val="bg1"/>
                </a:solidFill>
                <a:latin typeface="Tahoma" charset="0"/>
              </a:rPr>
              <a:t>~1/3 of telescopes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774825" y="288925"/>
            <a:ext cx="1989138" cy="1073150"/>
            <a:chOff x="1118" y="182"/>
            <a:chExt cx="1253" cy="676"/>
          </a:xfrm>
        </p:grpSpPr>
        <p:sp>
          <p:nvSpPr>
            <p:cNvPr id="29713" name="Oval 8"/>
            <p:cNvSpPr>
              <a:spLocks noChangeArrowheads="1"/>
            </p:cNvSpPr>
            <p:nvPr/>
          </p:nvSpPr>
          <p:spPr bwMode="auto">
            <a:xfrm>
              <a:off x="1118" y="182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Tahoma" charset="0"/>
              </a:endParaRPr>
            </a:p>
          </p:txBody>
        </p:sp>
        <p:sp>
          <p:nvSpPr>
            <p:cNvPr id="29714" name="Text Box 9"/>
            <p:cNvSpPr txBox="1">
              <a:spLocks noChangeArrowheads="1"/>
            </p:cNvSpPr>
            <p:nvPr/>
          </p:nvSpPr>
          <p:spPr bwMode="auto">
            <a:xfrm>
              <a:off x="1447" y="454"/>
              <a:ext cx="9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Monitoring</a:t>
              </a:r>
            </a:p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4 telescopes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962775" y="976313"/>
            <a:ext cx="1998663" cy="1077912"/>
            <a:chOff x="1118" y="182"/>
            <a:chExt cx="1259" cy="679"/>
          </a:xfrm>
        </p:grpSpPr>
        <p:sp>
          <p:nvSpPr>
            <p:cNvPr id="29711" name="Oval 12"/>
            <p:cNvSpPr>
              <a:spLocks noChangeArrowheads="1"/>
            </p:cNvSpPr>
            <p:nvPr/>
          </p:nvSpPr>
          <p:spPr bwMode="auto">
            <a:xfrm>
              <a:off x="1118" y="182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Tahoma" charset="0"/>
              </a:endParaRPr>
            </a:p>
          </p:txBody>
        </p:sp>
        <p:sp>
          <p:nvSpPr>
            <p:cNvPr id="29712" name="Text Box 13"/>
            <p:cNvSpPr txBox="1">
              <a:spLocks noChangeArrowheads="1"/>
            </p:cNvSpPr>
            <p:nvPr/>
          </p:nvSpPr>
          <p:spPr bwMode="auto">
            <a:xfrm>
              <a:off x="1447" y="454"/>
              <a:ext cx="93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Monitoring</a:t>
              </a:r>
            </a:p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4 Telescopes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292850" y="2806700"/>
            <a:ext cx="1917700" cy="1111250"/>
            <a:chOff x="1118" y="182"/>
            <a:chExt cx="1208" cy="700"/>
          </a:xfrm>
        </p:grpSpPr>
        <p:sp>
          <p:nvSpPr>
            <p:cNvPr id="29709" name="Oval 15"/>
            <p:cNvSpPr>
              <a:spLocks noChangeArrowheads="1"/>
            </p:cNvSpPr>
            <p:nvPr/>
          </p:nvSpPr>
          <p:spPr bwMode="auto">
            <a:xfrm>
              <a:off x="1118" y="182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Tahoma" charset="0"/>
              </a:endParaRPr>
            </a:p>
          </p:txBody>
        </p:sp>
        <p:sp>
          <p:nvSpPr>
            <p:cNvPr id="29710" name="Text Box 16"/>
            <p:cNvSpPr txBox="1">
              <a:spLocks noChangeArrowheads="1"/>
            </p:cNvSpPr>
            <p:nvPr/>
          </p:nvSpPr>
          <p:spPr bwMode="auto">
            <a:xfrm>
              <a:off x="1474" y="478"/>
              <a:ext cx="8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Monitoring</a:t>
              </a:r>
            </a:p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1 telescope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065213" y="1222375"/>
            <a:ext cx="1874837" cy="1073150"/>
            <a:chOff x="1118" y="182"/>
            <a:chExt cx="1181" cy="676"/>
          </a:xfrm>
        </p:grpSpPr>
        <p:sp>
          <p:nvSpPr>
            <p:cNvPr id="29707" name="Oval 18"/>
            <p:cNvSpPr>
              <a:spLocks noChangeArrowheads="1"/>
            </p:cNvSpPr>
            <p:nvPr/>
          </p:nvSpPr>
          <p:spPr bwMode="auto">
            <a:xfrm>
              <a:off x="1118" y="182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Tahoma" charset="0"/>
              </a:endParaRPr>
            </a:p>
          </p:txBody>
        </p:sp>
        <p:sp>
          <p:nvSpPr>
            <p:cNvPr id="29708" name="Text Box 19"/>
            <p:cNvSpPr txBox="1">
              <a:spLocks noChangeArrowheads="1"/>
            </p:cNvSpPr>
            <p:nvPr/>
          </p:nvSpPr>
          <p:spPr bwMode="auto">
            <a:xfrm>
              <a:off x="1447" y="454"/>
              <a:ext cx="8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Monitoring</a:t>
              </a:r>
            </a:p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4 telescope</a:t>
              </a:r>
            </a:p>
          </p:txBody>
        </p:sp>
      </p:grpSp>
      <p:sp>
        <p:nvSpPr>
          <p:cNvPr id="19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15875"/>
            <a:ext cx="8229600" cy="1069975"/>
          </a:xfrm>
        </p:spPr>
        <p:txBody>
          <a:bodyPr/>
          <a:lstStyle/>
          <a:p>
            <a:pPr algn="r" eaLnBrk="1" hangingPunct="1"/>
            <a:r>
              <a:rPr lang="en-US" dirty="0" smtClean="0">
                <a:solidFill>
                  <a:schemeClr val="bg1"/>
                </a:solidFill>
              </a:rPr>
              <a:t>CTA observation modes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050992" y="5542828"/>
            <a:ext cx="34917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ahoma" charset="0"/>
              </a:rPr>
              <a:t>Divergent &amp; convergent mode in</a:t>
            </a:r>
          </a:p>
          <a:p>
            <a:r>
              <a:rPr lang="en-US" dirty="0" smtClean="0">
                <a:solidFill>
                  <a:schemeClr val="bg1"/>
                </a:solidFill>
                <a:latin typeface="Tahoma" charset="0"/>
              </a:rPr>
              <a:t>SUB-ARRAY configuration</a:t>
            </a:r>
            <a:endParaRPr lang="en-US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1" y="5375455"/>
            <a:ext cx="147478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1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4: Scheduling of large astronomical infrastructures</a:t>
            </a:r>
            <a:br>
              <a:rPr lang="en-US" dirty="0" smtClean="0"/>
            </a:br>
            <a:r>
              <a:rPr lang="en-US" sz="1800" dirty="0" smtClean="0"/>
              <a:t>IEEC, STFC, GTD (</a:t>
            </a:r>
            <a:r>
              <a:rPr lang="en-US" sz="1800" dirty="0" err="1" smtClean="0"/>
              <a:t>Colome</a:t>
            </a:r>
            <a:r>
              <a:rPr lang="en-US" sz="1800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7880"/>
            <a:ext cx="8229600" cy="4137323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omplex</a:t>
            </a:r>
            <a:r>
              <a:rPr lang="en-US" sz="2800" dirty="0"/>
              <a:t>, many-element detector </a:t>
            </a:r>
            <a:r>
              <a:rPr lang="en-US" sz="2800" dirty="0" smtClean="0"/>
              <a:t>arrays</a:t>
            </a:r>
          </a:p>
          <a:p>
            <a:r>
              <a:rPr lang="en-US" sz="2800" dirty="0" smtClean="0"/>
              <a:t>Artificial </a:t>
            </a:r>
            <a:r>
              <a:rPr lang="en-US" sz="2800" dirty="0"/>
              <a:t>Intelligence (AI) techniques </a:t>
            </a:r>
            <a:r>
              <a:rPr lang="en-US" sz="2800" dirty="0" smtClean="0"/>
              <a:t>to optimize procedures </a:t>
            </a:r>
          </a:p>
          <a:p>
            <a:pPr lvl="1"/>
            <a:r>
              <a:rPr lang="ca-ES" sz="2400" dirty="0" err="1"/>
              <a:t>Metaheuristic</a:t>
            </a:r>
            <a:r>
              <a:rPr lang="ca-ES" sz="2400" dirty="0"/>
              <a:t> </a:t>
            </a:r>
            <a:r>
              <a:rPr lang="ca-ES" sz="2400" dirty="0" err="1" smtClean="0"/>
              <a:t>Optimization</a:t>
            </a:r>
            <a:r>
              <a:rPr lang="ca-ES" sz="2400" dirty="0"/>
              <a:t>: </a:t>
            </a:r>
            <a:r>
              <a:rPr lang="ca-ES" sz="2400" dirty="0" err="1"/>
              <a:t>Genetic</a:t>
            </a:r>
            <a:r>
              <a:rPr lang="ca-ES" sz="2400" dirty="0"/>
              <a:t> </a:t>
            </a:r>
            <a:r>
              <a:rPr lang="ca-ES" sz="2400" dirty="0" err="1"/>
              <a:t>Algorithms</a:t>
            </a:r>
            <a:r>
              <a:rPr lang="ca-ES" sz="2400" dirty="0"/>
              <a:t>, </a:t>
            </a:r>
            <a:r>
              <a:rPr lang="ca-ES" sz="2400" dirty="0" smtClean="0"/>
              <a:t>Multi-</a:t>
            </a:r>
            <a:r>
              <a:rPr lang="ca-ES" sz="2400" dirty="0" err="1" smtClean="0"/>
              <a:t>objective</a:t>
            </a:r>
            <a:r>
              <a:rPr lang="ca-ES" sz="2400" dirty="0" smtClean="0"/>
              <a:t> </a:t>
            </a:r>
            <a:r>
              <a:rPr lang="ca-ES" sz="2400" dirty="0" err="1"/>
              <a:t>Evolutionary</a:t>
            </a:r>
            <a:r>
              <a:rPr lang="ca-ES" sz="2400" dirty="0"/>
              <a:t> </a:t>
            </a:r>
            <a:r>
              <a:rPr lang="ca-ES" sz="2400" dirty="0" err="1"/>
              <a:t>Algorithms</a:t>
            </a:r>
            <a:endParaRPr lang="en-US" sz="3300" dirty="0" smtClean="0"/>
          </a:p>
          <a:p>
            <a:pPr lvl="1"/>
            <a:r>
              <a:rPr lang="en-US" sz="2400" dirty="0"/>
              <a:t>Constraint-Based </a:t>
            </a:r>
            <a:r>
              <a:rPr lang="en-US" sz="2400" dirty="0" smtClean="0"/>
              <a:t>Reasoning: constraint propagation</a:t>
            </a:r>
          </a:p>
          <a:p>
            <a:r>
              <a:rPr lang="en-US" sz="2800" dirty="0" smtClean="0"/>
              <a:t>Maximize science return of SKA and CTA</a:t>
            </a:r>
          </a:p>
          <a:p>
            <a:pPr lvl="1"/>
            <a:r>
              <a:rPr lang="en-US" sz="2400" dirty="0" smtClean="0"/>
              <a:t>But ensure solutions are applicable for other instruments</a:t>
            </a:r>
          </a:p>
          <a:p>
            <a:r>
              <a:rPr lang="en-US" sz="2800" dirty="0" smtClean="0"/>
              <a:t>Incorporate </a:t>
            </a:r>
            <a:r>
              <a:rPr lang="en-US" sz="2800" dirty="0"/>
              <a:t>multi-frequency, multi-messenger </a:t>
            </a:r>
            <a:r>
              <a:rPr lang="en-US" sz="2800" dirty="0" smtClean="0"/>
              <a:t>astrophysics</a:t>
            </a:r>
          </a:p>
          <a:p>
            <a:r>
              <a:rPr lang="en-US" sz="2800" dirty="0" smtClean="0"/>
              <a:t>Provide </a:t>
            </a:r>
            <a:r>
              <a:rPr lang="en-US" sz="2800" dirty="0"/>
              <a:t>a framework to </a:t>
            </a:r>
            <a:r>
              <a:rPr lang="en-US" sz="2800" dirty="0" smtClean="0"/>
              <a:t>coordinate and </a:t>
            </a:r>
            <a:r>
              <a:rPr lang="en-US" sz="2800" dirty="0"/>
              <a:t>schedule multiple facilities.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400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Task</a:t>
            </a:r>
            <a:r>
              <a:rPr lang="es-ES" dirty="0" smtClean="0"/>
              <a:t> 4: </a:t>
            </a:r>
            <a:r>
              <a:rPr lang="es-ES" dirty="0" err="1"/>
              <a:t>S</a:t>
            </a:r>
            <a:r>
              <a:rPr lang="es-ES" dirty="0" err="1" smtClean="0"/>
              <a:t>cheduling</a:t>
            </a:r>
            <a:r>
              <a:rPr lang="es-ES" dirty="0" smtClean="0"/>
              <a:t> </a:t>
            </a:r>
            <a:r>
              <a:rPr lang="es-ES" dirty="0" err="1" smtClean="0"/>
              <a:t>hierarchy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Single </a:t>
            </a:r>
            <a:r>
              <a:rPr lang="es-ES" dirty="0" err="1" smtClean="0"/>
              <a:t>telescope</a:t>
            </a:r>
            <a:endParaRPr lang="es-ES" dirty="0" smtClean="0"/>
          </a:p>
          <a:p>
            <a:r>
              <a:rPr lang="es-ES" dirty="0" smtClean="0"/>
              <a:t>Single </a:t>
            </a:r>
            <a:r>
              <a:rPr lang="es-ES" dirty="0" err="1" smtClean="0"/>
              <a:t>telescopes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alerts</a:t>
            </a:r>
            <a:endParaRPr lang="es-ES" dirty="0" smtClean="0"/>
          </a:p>
          <a:p>
            <a:r>
              <a:rPr lang="es-ES" dirty="0" smtClean="0"/>
              <a:t>Single </a:t>
            </a:r>
            <a:r>
              <a:rPr lang="es-ES" dirty="0" err="1" smtClean="0"/>
              <a:t>array</a:t>
            </a:r>
            <a:r>
              <a:rPr lang="es-ES" dirty="0" smtClean="0"/>
              <a:t> </a:t>
            </a:r>
            <a:r>
              <a:rPr lang="es-ES" dirty="0" err="1" smtClean="0"/>
              <a:t>telescope</a:t>
            </a:r>
            <a:r>
              <a:rPr lang="es-ES" dirty="0" smtClean="0"/>
              <a:t> (CTA, SKA,…)</a:t>
            </a:r>
          </a:p>
          <a:p>
            <a:r>
              <a:rPr lang="es-ES" dirty="0" smtClean="0"/>
              <a:t>Single </a:t>
            </a:r>
            <a:r>
              <a:rPr lang="es-ES" dirty="0" err="1" smtClean="0"/>
              <a:t>observatory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multiple</a:t>
            </a:r>
            <a:r>
              <a:rPr lang="es-ES" dirty="0" smtClean="0"/>
              <a:t> </a:t>
            </a:r>
            <a:r>
              <a:rPr lang="es-ES" dirty="0" err="1" smtClean="0"/>
              <a:t>sites</a:t>
            </a:r>
            <a:r>
              <a:rPr lang="es-ES" dirty="0" smtClean="0"/>
              <a:t> (VLBI, CTA, SKA,…)</a:t>
            </a:r>
          </a:p>
          <a:p>
            <a:r>
              <a:rPr lang="es-ES" dirty="0" smtClean="0"/>
              <a:t>Multilateral </a:t>
            </a:r>
            <a:r>
              <a:rPr lang="es-ES" dirty="0" err="1" smtClean="0"/>
              <a:t>cross-facility</a:t>
            </a:r>
            <a:r>
              <a:rPr lang="es-ES" dirty="0" smtClean="0"/>
              <a:t> </a:t>
            </a:r>
            <a:r>
              <a:rPr lang="es-ES" dirty="0" err="1" smtClean="0"/>
              <a:t>coordination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56231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Task</a:t>
            </a:r>
            <a:r>
              <a:rPr lang="es-ES" dirty="0" smtClean="0"/>
              <a:t> 4: </a:t>
            </a:r>
            <a:r>
              <a:rPr lang="es-ES" dirty="0" err="1"/>
              <a:t>S</a:t>
            </a:r>
            <a:r>
              <a:rPr lang="es-ES" dirty="0" err="1" smtClean="0"/>
              <a:t>cheduling</a:t>
            </a:r>
            <a:r>
              <a:rPr lang="es-ES" dirty="0" smtClean="0"/>
              <a:t> </a:t>
            </a:r>
            <a:r>
              <a:rPr lang="es-ES" dirty="0" err="1" smtClean="0"/>
              <a:t>strategies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988840"/>
            <a:ext cx="8507612" cy="1112419"/>
          </a:xfrm>
        </p:spPr>
        <p:txBody>
          <a:bodyPr>
            <a:normAutofit fontScale="77500" lnSpcReduction="20000"/>
          </a:bodyPr>
          <a:lstStyle/>
          <a:p>
            <a:r>
              <a:rPr lang="es-ES" dirty="0"/>
              <a:t>Open </a:t>
            </a:r>
            <a:r>
              <a:rPr lang="es-ES" dirty="0" err="1" smtClean="0"/>
              <a:t>loop</a:t>
            </a:r>
            <a:r>
              <a:rPr lang="es-ES" dirty="0" smtClean="0"/>
              <a:t>: </a:t>
            </a:r>
            <a:r>
              <a:rPr lang="es-ES" dirty="0" err="1" smtClean="0"/>
              <a:t>long-term</a:t>
            </a:r>
            <a:r>
              <a:rPr lang="es-ES" dirty="0" smtClean="0"/>
              <a:t>/</a:t>
            </a:r>
            <a:r>
              <a:rPr lang="es-ES" dirty="0" err="1" smtClean="0"/>
              <a:t>static</a:t>
            </a:r>
            <a:r>
              <a:rPr lang="es-ES" dirty="0" smtClean="0"/>
              <a:t> </a:t>
            </a:r>
            <a:r>
              <a:rPr lang="es-ES" dirty="0"/>
              <a:t>plan &amp; short-</a:t>
            </a:r>
            <a:r>
              <a:rPr lang="es-ES" dirty="0" err="1"/>
              <a:t>term</a:t>
            </a:r>
            <a:r>
              <a:rPr lang="es-ES" dirty="0"/>
              <a:t> </a:t>
            </a:r>
            <a:r>
              <a:rPr lang="es-ES" dirty="0" smtClean="0"/>
              <a:t>plan are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connected</a:t>
            </a:r>
            <a:endParaRPr lang="ca-ES" dirty="0"/>
          </a:p>
          <a:p>
            <a:r>
              <a:rPr lang="es-ES" dirty="0" err="1" smtClean="0"/>
              <a:t>Closed</a:t>
            </a:r>
            <a:r>
              <a:rPr lang="es-ES" dirty="0" smtClean="0"/>
              <a:t> </a:t>
            </a:r>
            <a:r>
              <a:rPr lang="es-ES" dirty="0" err="1" smtClean="0"/>
              <a:t>loop</a:t>
            </a:r>
            <a:r>
              <a:rPr lang="es-ES" dirty="0" smtClean="0"/>
              <a:t>: short- and </a:t>
            </a:r>
            <a:r>
              <a:rPr lang="es-ES" dirty="0" err="1" smtClean="0"/>
              <a:t>long-term</a:t>
            </a:r>
            <a:r>
              <a:rPr lang="es-ES" dirty="0" smtClean="0"/>
              <a:t> </a:t>
            </a:r>
            <a:r>
              <a:rPr lang="es-ES" dirty="0" err="1" smtClean="0"/>
              <a:t>perspectives</a:t>
            </a:r>
            <a:r>
              <a:rPr lang="es-ES" dirty="0" smtClean="0"/>
              <a:t> are </a:t>
            </a:r>
            <a:r>
              <a:rPr lang="es-ES" dirty="0" err="1" smtClean="0"/>
              <a:t>connected</a:t>
            </a:r>
            <a:endParaRPr lang="es-E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3115524"/>
            <a:ext cx="5256583" cy="359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85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a_north_sout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840427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568952" cy="669023"/>
          </a:xfrm>
        </p:spPr>
        <p:txBody>
          <a:bodyPr>
            <a:noAutofit/>
          </a:bodyPr>
          <a:lstStyle/>
          <a:p>
            <a:r>
              <a:rPr lang="en-US" sz="2800" dirty="0" smtClean="0"/>
              <a:t>Task 4: Scheduling large infrastructures and multi-facility coordination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79786"/>
            <a:ext cx="4464496" cy="308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7251615" y="5541236"/>
            <a:ext cx="83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CTA N&amp;S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7666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507288" cy="413732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Cleopatra is well on its way</a:t>
            </a:r>
          </a:p>
          <a:p>
            <a:pPr lvl="1"/>
            <a:r>
              <a:rPr lang="en-US" sz="2400" dirty="0" smtClean="0"/>
              <a:t>Already has made a real impact on WR development</a:t>
            </a:r>
          </a:p>
          <a:p>
            <a:pPr lvl="2"/>
            <a:r>
              <a:rPr lang="en-US" sz="2000" dirty="0" smtClean="0"/>
              <a:t>Generated outside interest: JVLA</a:t>
            </a:r>
          </a:p>
          <a:p>
            <a:pPr lvl="1"/>
            <a:r>
              <a:rPr lang="en-US" sz="2400" dirty="0" smtClean="0"/>
              <a:t>Has produced a simple file-transfer tool that actually simply works</a:t>
            </a:r>
          </a:p>
          <a:p>
            <a:pPr lvl="1"/>
            <a:r>
              <a:rPr lang="en-US" sz="2400" dirty="0" smtClean="0"/>
              <a:t>Is making excellent progress in dynamic scheduling of large arrays/global arrays</a:t>
            </a:r>
          </a:p>
          <a:p>
            <a:pPr lvl="1"/>
            <a:r>
              <a:rPr lang="en-US" sz="2400" dirty="0" smtClean="0"/>
              <a:t>Will implement and demonstrate streamlined methods of filtering of and responding to triggering events 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50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6-04 at 15.36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85" y="332656"/>
            <a:ext cx="5802635" cy="5787284"/>
          </a:xfrm>
          <a:prstGeom prst="rect">
            <a:avLst/>
          </a:prstGeom>
        </p:spPr>
      </p:pic>
      <p:pic>
        <p:nvPicPr>
          <p:cNvPr id="4" name="Picture 3" descr="Screen Shot 2016-06-04 at 15.36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124744"/>
            <a:ext cx="1562747" cy="441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693566" y="328585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Participating institutions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17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6-04 at 15.35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8800"/>
            <a:ext cx="5817344" cy="39730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1704599" y="3008856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Supporting </a:t>
            </a:r>
            <a:r>
              <a:rPr lang="en-US" sz="3600" dirty="0" err="1" smtClean="0">
                <a:solidFill>
                  <a:schemeClr val="accent2"/>
                </a:solidFill>
              </a:rPr>
              <a:t>organisations</a:t>
            </a:r>
            <a:r>
              <a:rPr lang="en-US" sz="3600" dirty="0" smtClean="0">
                <a:solidFill>
                  <a:schemeClr val="accent2"/>
                </a:solidFill>
              </a:rPr>
              <a:t> and networks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705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6-02 at 08.2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5670284" cy="48762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48064" y="5157192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OBELICS: </a:t>
            </a:r>
            <a:r>
              <a:rPr lang="en-US" b="1" i="1" dirty="0" err="1" smtClean="0"/>
              <a:t>OB</a:t>
            </a:r>
            <a:r>
              <a:rPr lang="en-US" i="1" dirty="0" err="1" smtClean="0"/>
              <a:t>servatory</a:t>
            </a:r>
            <a:r>
              <a:rPr lang="en-US" i="1" dirty="0" smtClean="0"/>
              <a:t> </a:t>
            </a:r>
            <a:r>
              <a:rPr lang="en-US" b="1" i="1" dirty="0"/>
              <a:t>E</a:t>
            </a:r>
            <a:r>
              <a:rPr lang="en-US" i="1" dirty="0"/>
              <a:t>-environments </a:t>
            </a:r>
            <a:r>
              <a:rPr lang="en-US" b="1" i="1" dirty="0" err="1"/>
              <a:t>LI</a:t>
            </a:r>
            <a:r>
              <a:rPr lang="en-US" i="1" dirty="0" err="1"/>
              <a:t>nked</a:t>
            </a:r>
            <a:r>
              <a:rPr lang="en-US" i="1" dirty="0"/>
              <a:t> by common </a:t>
            </a:r>
            <a:r>
              <a:rPr lang="en-US" b="1" i="1" dirty="0" err="1" smtClean="0"/>
              <a:t>C</a:t>
            </a:r>
            <a:r>
              <a:rPr lang="en-US" i="1" dirty="0" err="1" smtClean="0"/>
              <a:t>hallenge</a:t>
            </a:r>
            <a:r>
              <a:rPr lang="en-US" b="1" i="1" dirty="0" err="1" smtClean="0"/>
              <a:t>S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539552" y="4797152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DADI </a:t>
            </a:r>
            <a:r>
              <a:rPr lang="en-US" dirty="0" smtClean="0"/>
              <a:t>: </a:t>
            </a:r>
            <a:r>
              <a:rPr lang="en-US" b="1" i="1" dirty="0" smtClean="0"/>
              <a:t>D</a:t>
            </a:r>
            <a:r>
              <a:rPr lang="en-US" i="1" dirty="0" smtClean="0"/>
              <a:t>ata </a:t>
            </a:r>
            <a:r>
              <a:rPr lang="en-US" b="1" i="1" dirty="0"/>
              <a:t>A</a:t>
            </a:r>
            <a:r>
              <a:rPr lang="en-US" i="1" dirty="0"/>
              <a:t>ccess, </a:t>
            </a:r>
            <a:r>
              <a:rPr lang="en-US" b="1" i="1" dirty="0"/>
              <a:t>D</a:t>
            </a:r>
            <a:r>
              <a:rPr lang="en-US" i="1" dirty="0"/>
              <a:t>iscovery and </a:t>
            </a:r>
            <a:r>
              <a:rPr lang="en-US" b="1" i="1" dirty="0" smtClean="0"/>
              <a:t>I</a:t>
            </a:r>
            <a:r>
              <a:rPr lang="en-US" i="1" dirty="0" smtClean="0"/>
              <a:t>nteroperability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39552" y="908720"/>
            <a:ext cx="324036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CLEOPATRA:</a:t>
            </a:r>
            <a:r>
              <a:rPr lang="en-US" b="1" dirty="0" smtClean="0"/>
              <a:t> </a:t>
            </a:r>
            <a:r>
              <a:rPr lang="en-US" sz="1400" b="1" i="1" dirty="0" smtClean="0"/>
              <a:t>C</a:t>
            </a:r>
            <a:r>
              <a:rPr lang="en-US" sz="1400" i="1" dirty="0" smtClean="0"/>
              <a:t>onnecting </a:t>
            </a:r>
            <a:r>
              <a:rPr lang="en-US" sz="1400" b="1" i="1" dirty="0" smtClean="0"/>
              <a:t>L</a:t>
            </a:r>
            <a:r>
              <a:rPr lang="en-US" sz="1400" i="1" dirty="0" smtClean="0"/>
              <a:t>ocations </a:t>
            </a:r>
            <a:r>
              <a:rPr lang="en-US" sz="1400" i="1" dirty="0"/>
              <a:t>of </a:t>
            </a:r>
            <a:r>
              <a:rPr lang="en-US" sz="1400" b="1" i="1" dirty="0"/>
              <a:t>E</a:t>
            </a:r>
            <a:r>
              <a:rPr lang="en-US" sz="1400" i="1" dirty="0"/>
              <a:t>SFRI </a:t>
            </a:r>
            <a:r>
              <a:rPr lang="en-US" sz="1400" b="1" i="1" dirty="0"/>
              <a:t>O</a:t>
            </a:r>
            <a:r>
              <a:rPr lang="en-US" sz="1400" i="1" dirty="0"/>
              <a:t>bservatories and </a:t>
            </a:r>
            <a:r>
              <a:rPr lang="en-US" sz="1400" b="1" i="1" dirty="0"/>
              <a:t>P</a:t>
            </a:r>
            <a:r>
              <a:rPr lang="en-US" sz="1400" i="1" dirty="0"/>
              <a:t>artners in </a:t>
            </a:r>
            <a:r>
              <a:rPr lang="en-US" sz="1400" b="1" i="1" dirty="0"/>
              <a:t>A</a:t>
            </a:r>
            <a:r>
              <a:rPr lang="en-US" sz="1400" i="1" dirty="0"/>
              <a:t>stronomy for </a:t>
            </a:r>
            <a:r>
              <a:rPr lang="en-US" sz="1400" b="1" i="1" dirty="0"/>
              <a:t>T</a:t>
            </a:r>
            <a:r>
              <a:rPr lang="en-US" sz="1400" i="1" dirty="0"/>
              <a:t>iming </a:t>
            </a:r>
            <a:endParaRPr lang="en-US" sz="1400" i="1" dirty="0" smtClean="0"/>
          </a:p>
          <a:p>
            <a:r>
              <a:rPr lang="en-US" sz="1400" i="1" dirty="0" smtClean="0"/>
              <a:t>and </a:t>
            </a:r>
            <a:r>
              <a:rPr lang="en-US" sz="1400" b="1" i="1" dirty="0" smtClean="0"/>
              <a:t>R</a:t>
            </a:r>
            <a:r>
              <a:rPr lang="en-US" sz="1400" i="1" dirty="0" smtClean="0"/>
              <a:t>eal</a:t>
            </a:r>
            <a:r>
              <a:rPr lang="en-US" sz="1400" i="1" dirty="0"/>
              <a:t> </a:t>
            </a:r>
            <a:r>
              <a:rPr lang="en-US" sz="1400" i="1" dirty="0" smtClean="0"/>
              <a:t>time </a:t>
            </a:r>
            <a:r>
              <a:rPr lang="en-US" sz="1400" b="1" i="1" dirty="0"/>
              <a:t>A</a:t>
            </a:r>
            <a:r>
              <a:rPr lang="en-US" sz="1400" i="1" dirty="0"/>
              <a:t>lerts)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20272" y="3717032"/>
            <a:ext cx="2195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DECS: </a:t>
            </a:r>
            <a:r>
              <a:rPr lang="en-US" b="1" i="1" dirty="0" err="1" smtClean="0"/>
              <a:t>D</a:t>
            </a:r>
            <a:r>
              <a:rPr lang="en-US" i="1" dirty="0" err="1" smtClean="0"/>
              <a:t>isseminaton</a:t>
            </a:r>
            <a:r>
              <a:rPr lang="en-US" i="1" dirty="0"/>
              <a:t>, </a:t>
            </a:r>
            <a:r>
              <a:rPr lang="en-US" b="1" i="1" dirty="0"/>
              <a:t>E</a:t>
            </a:r>
            <a:r>
              <a:rPr lang="en-US" i="1" dirty="0"/>
              <a:t>ngagement and </a:t>
            </a:r>
            <a:r>
              <a:rPr lang="en-US" b="1" i="1" dirty="0" smtClean="0"/>
              <a:t>C</a:t>
            </a:r>
            <a:r>
              <a:rPr lang="en-US" i="1" dirty="0" smtClean="0"/>
              <a:t>itizen </a:t>
            </a:r>
            <a:r>
              <a:rPr lang="en-US" b="1" i="1" dirty="0"/>
              <a:t>S</a:t>
            </a:r>
            <a:r>
              <a:rPr lang="en-US" i="1" dirty="0"/>
              <a:t>cience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16216" y="1700808"/>
            <a:ext cx="147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Management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245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67544" y="2686400"/>
            <a:ext cx="8203108" cy="2159000"/>
            <a:chOff x="467544" y="3501008"/>
            <a:chExt cx="8203108" cy="2159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3501008"/>
              <a:ext cx="2159000" cy="2159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7704" y="5301208"/>
              <a:ext cx="660400" cy="292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763688" y="357301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Euclid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3501008"/>
              <a:ext cx="2755900" cy="21548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0152" y="3501008"/>
              <a:ext cx="2730500" cy="21294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4168" y="3573016"/>
              <a:ext cx="1029561" cy="28803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427984" y="3573016"/>
              <a:ext cx="11797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EGO/Virgo</a:t>
              </a:r>
              <a:endParaRPr lang="en-US" dirty="0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457200" y="76470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32128"/>
                </a:solidFill>
              </a:rPr>
              <a:t>WP5: Cleopatra</a:t>
            </a:r>
            <a:endParaRPr lang="en-US" dirty="0">
              <a:solidFill>
                <a:srgbClr val="C32128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19646" y="1648980"/>
            <a:ext cx="8924354" cy="12961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Connecting real facilities now as path to connected future facilities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20142" y="5012359"/>
            <a:ext cx="8923858" cy="12961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~</a:t>
            </a:r>
            <a:r>
              <a:rPr lang="en-US" dirty="0"/>
              <a:t>2.5 M</a:t>
            </a:r>
            <a:r>
              <a:rPr lang="en-US" dirty="0" smtClean="0"/>
              <a:t>€, 4 tasks</a:t>
            </a:r>
            <a:endParaRPr lang="en-US" i="1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6153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1: Synchronization </a:t>
            </a:r>
            <a:br>
              <a:rPr lang="en-US" dirty="0" smtClean="0"/>
            </a:br>
            <a:r>
              <a:rPr lang="hr-HR" sz="1800" dirty="0" smtClean="0"/>
              <a:t>VU, </a:t>
            </a:r>
            <a:r>
              <a:rPr lang="en-US" sz="1800" dirty="0" smtClean="0"/>
              <a:t>ASTRON, </a:t>
            </a:r>
            <a:r>
              <a:rPr lang="is-IS" sz="1800" dirty="0" smtClean="0"/>
              <a:t>JIVE, </a:t>
            </a:r>
            <a:r>
              <a:rPr lang="hr-HR" sz="1800" dirty="0" smtClean="0"/>
              <a:t>UGR, </a:t>
            </a:r>
            <a:r>
              <a:rPr lang="nl-NL" sz="1800" dirty="0" smtClean="0"/>
              <a:t>FOM, </a:t>
            </a:r>
            <a:r>
              <a:rPr lang="tr-TR" sz="1800" dirty="0" smtClean="0"/>
              <a:t>DESY, </a:t>
            </a:r>
            <a:r>
              <a:rPr lang="tr-TR" sz="1800" dirty="0" err="1" smtClean="0"/>
              <a:t>SURFnet</a:t>
            </a:r>
            <a:r>
              <a:rPr lang="tr-TR" sz="1800" dirty="0" smtClean="0"/>
              <a:t> (</a:t>
            </a:r>
            <a:r>
              <a:rPr lang="tr-TR" sz="1800" dirty="0" err="1" smtClean="0"/>
              <a:t>Koelemeij</a:t>
            </a:r>
            <a:r>
              <a:rPr lang="tr-TR" sz="1800" dirty="0" smtClean="0"/>
              <a:t>, </a:t>
            </a:r>
            <a:r>
              <a:rPr lang="tr-TR" sz="1800" dirty="0" err="1" smtClean="0"/>
              <a:t>Berge</a:t>
            </a:r>
            <a:r>
              <a:rPr lang="tr-TR" sz="1800" dirty="0" smtClean="0"/>
              <a:t>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1"/>
            <a:ext cx="8229600" cy="4032447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Time </a:t>
            </a:r>
            <a:r>
              <a:rPr lang="en-US" sz="2200" b="1" dirty="0"/>
              <a:t>and frequency transfer on optical </a:t>
            </a:r>
            <a:r>
              <a:rPr lang="en-US" sz="2200" b="1" dirty="0" smtClean="0"/>
              <a:t>fiber </a:t>
            </a:r>
            <a:r>
              <a:rPr lang="en-US" sz="2200" b="1" dirty="0"/>
              <a:t>networks </a:t>
            </a:r>
            <a:r>
              <a:rPr lang="en-US" sz="2200" dirty="0"/>
              <a:t>through White Rabbit </a:t>
            </a:r>
            <a:r>
              <a:rPr lang="en-US" sz="2200" dirty="0" smtClean="0"/>
              <a:t>Ethernet (WRE)</a:t>
            </a:r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8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44748" y="2564904"/>
            <a:ext cx="5116394" cy="3696735"/>
            <a:chOff x="179512" y="2492896"/>
            <a:chExt cx="5730744" cy="414062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492896"/>
              <a:ext cx="5730744" cy="4140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282222" y="2577604"/>
              <a:ext cx="1188132" cy="6480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b="1" dirty="0" smtClean="0">
                  <a:solidFill>
                    <a:schemeClr val="tx1"/>
                  </a:solidFill>
                </a:rPr>
                <a:t>Atomic </a:t>
              </a:r>
              <a:r>
                <a:rPr lang="nl-NL" sz="1400" b="1" dirty="0" err="1" smtClean="0">
                  <a:solidFill>
                    <a:schemeClr val="tx1"/>
                  </a:solidFill>
                </a:rPr>
                <a:t>clock</a:t>
              </a:r>
              <a:endParaRPr lang="nl-NL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What</a:t>
            </a:r>
            <a:r>
              <a:rPr lang="nl-NL" dirty="0" smtClean="0"/>
              <a:t> is White </a:t>
            </a:r>
            <a:r>
              <a:rPr lang="nl-NL" dirty="0" err="1" smtClean="0"/>
              <a:t>Rabbit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16832"/>
            <a:ext cx="8363272" cy="4525963"/>
          </a:xfrm>
        </p:spPr>
        <p:txBody>
          <a:bodyPr>
            <a:normAutofit/>
          </a:bodyPr>
          <a:lstStyle/>
          <a:p>
            <a:r>
              <a:rPr lang="nl-NL" sz="2200" i="1" dirty="0" smtClean="0">
                <a:solidFill>
                  <a:schemeClr val="accent5">
                    <a:lumMod val="50000"/>
                  </a:schemeClr>
                </a:solidFill>
              </a:rPr>
              <a:t>White </a:t>
            </a:r>
            <a:r>
              <a:rPr lang="nl-NL" sz="2200" i="1" dirty="0" err="1" smtClean="0">
                <a:solidFill>
                  <a:schemeClr val="accent5">
                    <a:lumMod val="50000"/>
                  </a:schemeClr>
                </a:solidFill>
              </a:rPr>
              <a:t>Rabbit</a:t>
            </a:r>
            <a:r>
              <a:rPr lang="nl-NL" sz="2200" dirty="0" smtClean="0">
                <a:solidFill>
                  <a:schemeClr val="accent5">
                    <a:lumMod val="50000"/>
                  </a:schemeClr>
                </a:solidFill>
              </a:rPr>
              <a:t> Ethernet (CERN, </a:t>
            </a:r>
            <a:r>
              <a:rPr lang="nl-NL" sz="2200" dirty="0" err="1" smtClean="0">
                <a:solidFill>
                  <a:schemeClr val="accent5">
                    <a:lumMod val="50000"/>
                  </a:schemeClr>
                </a:solidFill>
              </a:rPr>
              <a:t>based</a:t>
            </a:r>
            <a:r>
              <a:rPr lang="nl-NL" sz="2200" dirty="0" smtClean="0">
                <a:solidFill>
                  <a:schemeClr val="accent5">
                    <a:lumMod val="50000"/>
                  </a:schemeClr>
                </a:solidFill>
              </a:rPr>
              <a:t> on IEEE Precision Time Protocol)</a:t>
            </a:r>
            <a:endParaRPr lang="nl-NL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796136" y="2780928"/>
            <a:ext cx="3172868" cy="3408129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200" dirty="0" smtClean="0"/>
              <a:t>Time, </a:t>
            </a:r>
            <a:r>
              <a:rPr lang="nl-NL" sz="2200" dirty="0" err="1" smtClean="0"/>
              <a:t>frequency</a:t>
            </a:r>
            <a:r>
              <a:rPr lang="nl-NL" sz="2200" dirty="0" smtClean="0"/>
              <a:t>, </a:t>
            </a:r>
            <a:r>
              <a:rPr lang="nl-NL" sz="2200" dirty="0" err="1" smtClean="0"/>
              <a:t>and</a:t>
            </a:r>
            <a:r>
              <a:rPr lang="nl-NL" sz="2200" dirty="0" smtClean="0"/>
              <a:t>   1 </a:t>
            </a:r>
            <a:r>
              <a:rPr lang="nl-NL" sz="2200" dirty="0" err="1" smtClean="0"/>
              <a:t>Gb</a:t>
            </a:r>
            <a:r>
              <a:rPr lang="nl-NL" sz="2200" dirty="0" smtClean="0"/>
              <a:t>/s data in </a:t>
            </a:r>
            <a:r>
              <a:rPr lang="nl-NL" sz="2200" dirty="0" err="1" smtClean="0"/>
              <a:t>one</a:t>
            </a:r>
            <a:endParaRPr lang="nl-NL" sz="2200" dirty="0" smtClean="0"/>
          </a:p>
          <a:p>
            <a:r>
              <a:rPr lang="nl-NL" sz="2200" dirty="0" smtClean="0"/>
              <a:t>1 PPS, 10 – 125 MHz</a:t>
            </a:r>
          </a:p>
          <a:p>
            <a:r>
              <a:rPr lang="nl-NL" sz="2200" dirty="0" err="1" smtClean="0"/>
              <a:t>Designed</a:t>
            </a:r>
            <a:r>
              <a:rPr lang="nl-NL" sz="2200" dirty="0" smtClean="0"/>
              <a:t> </a:t>
            </a:r>
            <a:r>
              <a:rPr lang="nl-NL" sz="2200" dirty="0" err="1" smtClean="0"/>
              <a:t>for</a:t>
            </a:r>
            <a:r>
              <a:rPr lang="nl-NL" sz="2200" dirty="0" smtClean="0"/>
              <a:t> 1 ns timing over </a:t>
            </a:r>
            <a:r>
              <a:rPr lang="nl-NL" sz="2200" dirty="0" err="1" smtClean="0"/>
              <a:t>distances</a:t>
            </a:r>
            <a:r>
              <a:rPr lang="nl-NL" sz="2200" dirty="0" smtClean="0"/>
              <a:t> &lt;10 km (LHC, CERN)</a:t>
            </a:r>
          </a:p>
          <a:p>
            <a:r>
              <a:rPr lang="nl-NL" sz="2200" dirty="0" err="1" smtClean="0"/>
              <a:t>Commercially</a:t>
            </a:r>
            <a:r>
              <a:rPr lang="nl-NL" sz="2200" dirty="0" smtClean="0"/>
              <a:t> </a:t>
            </a:r>
            <a:r>
              <a:rPr lang="nl-NL" sz="2200" dirty="0" err="1" smtClean="0"/>
              <a:t>available</a:t>
            </a:r>
            <a:endParaRPr lang="nl-NL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56102"/>
            <a:ext cx="1295664" cy="1178286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5707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1: Synchronization </a:t>
            </a:r>
            <a:br>
              <a:rPr lang="en-US" dirty="0" smtClean="0"/>
            </a:br>
            <a:r>
              <a:rPr lang="hr-HR" sz="1800" dirty="0" smtClean="0"/>
              <a:t>VU, </a:t>
            </a:r>
            <a:r>
              <a:rPr lang="en-US" sz="1800" dirty="0" smtClean="0"/>
              <a:t>ASTRON, </a:t>
            </a:r>
            <a:r>
              <a:rPr lang="is-IS" sz="1800" dirty="0" smtClean="0"/>
              <a:t>JIVE, </a:t>
            </a:r>
            <a:r>
              <a:rPr lang="hr-HR" sz="1800" dirty="0" smtClean="0"/>
              <a:t>UGR, </a:t>
            </a:r>
            <a:r>
              <a:rPr lang="nl-NL" sz="1800" dirty="0" smtClean="0"/>
              <a:t>FOM, </a:t>
            </a:r>
            <a:r>
              <a:rPr lang="tr-TR" sz="1800" dirty="0" smtClean="0"/>
              <a:t>DESY, </a:t>
            </a:r>
            <a:r>
              <a:rPr lang="tr-TR" sz="1800" dirty="0" err="1" smtClean="0"/>
              <a:t>SURFnet</a:t>
            </a:r>
            <a:r>
              <a:rPr lang="tr-TR" sz="1800" dirty="0" smtClean="0"/>
              <a:t> (</a:t>
            </a:r>
            <a:r>
              <a:rPr lang="tr-TR" sz="1800" dirty="0" err="1" smtClean="0"/>
              <a:t>Koelemeij</a:t>
            </a:r>
            <a:r>
              <a:rPr lang="tr-TR" sz="1800" dirty="0" smtClean="0"/>
              <a:t>, </a:t>
            </a:r>
            <a:r>
              <a:rPr lang="tr-TR" sz="1800" dirty="0" err="1" smtClean="0"/>
              <a:t>Berge</a:t>
            </a:r>
            <a:r>
              <a:rPr lang="tr-TR" sz="1800" dirty="0" smtClean="0"/>
              <a:t>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/>
              <a:t>Time </a:t>
            </a:r>
            <a:r>
              <a:rPr lang="en-US" b="1" dirty="0"/>
              <a:t>and frequency transfer on optical </a:t>
            </a:r>
            <a:r>
              <a:rPr lang="en-US" b="1" dirty="0" smtClean="0"/>
              <a:t>fiber </a:t>
            </a:r>
            <a:r>
              <a:rPr lang="en-US" b="1" dirty="0"/>
              <a:t>networks </a:t>
            </a:r>
            <a:r>
              <a:rPr lang="en-US" dirty="0"/>
              <a:t>through White Rabbit </a:t>
            </a:r>
            <a:r>
              <a:rPr lang="en-US" dirty="0" smtClean="0"/>
              <a:t>Ethernet (WRE)</a:t>
            </a:r>
          </a:p>
          <a:p>
            <a:endParaRPr lang="en-US" b="1" dirty="0" smtClean="0"/>
          </a:p>
          <a:p>
            <a:r>
              <a:rPr lang="en-US" b="1" dirty="0" smtClean="0"/>
              <a:t>Alternative</a:t>
            </a:r>
            <a:r>
              <a:rPr lang="en-US" dirty="0" smtClean="0"/>
              <a:t>  </a:t>
            </a:r>
            <a:r>
              <a:rPr lang="en-US" dirty="0"/>
              <a:t>to the intricate and </a:t>
            </a:r>
            <a:r>
              <a:rPr lang="en-US" dirty="0" smtClean="0"/>
              <a:t>custom-built timing </a:t>
            </a:r>
            <a:r>
              <a:rPr lang="en-US" dirty="0"/>
              <a:t>solutions used in previous neutrino telescopes and radio telescope </a:t>
            </a:r>
            <a:r>
              <a:rPr lang="en-US" dirty="0" smtClean="0"/>
              <a:t>arrays</a:t>
            </a:r>
          </a:p>
          <a:p>
            <a:r>
              <a:rPr lang="en-US" dirty="0" smtClean="0"/>
              <a:t>Enable </a:t>
            </a:r>
            <a:r>
              <a:rPr lang="en-US" b="1" dirty="0" smtClean="0"/>
              <a:t>highly synchronized real-time </a:t>
            </a:r>
            <a:r>
              <a:rPr lang="en-US" b="1" dirty="0"/>
              <a:t>observations </a:t>
            </a:r>
            <a:r>
              <a:rPr lang="en-US" dirty="0" smtClean="0"/>
              <a:t>by </a:t>
            </a:r>
            <a:r>
              <a:rPr lang="en-US" dirty="0"/>
              <a:t>widely separated instruments, providing a unique "</a:t>
            </a:r>
            <a:r>
              <a:rPr lang="en-US" dirty="0" smtClean="0"/>
              <a:t>multi-messenger” view </a:t>
            </a:r>
            <a:r>
              <a:rPr lang="en-US" dirty="0"/>
              <a:t>of astrophysical </a:t>
            </a:r>
            <a:r>
              <a:rPr lang="en-US" dirty="0" smtClean="0"/>
              <a:t>phenomena</a:t>
            </a:r>
          </a:p>
          <a:p>
            <a:r>
              <a:rPr lang="en-US" b="1" dirty="0" smtClean="0"/>
              <a:t>Back-up </a:t>
            </a:r>
            <a:r>
              <a:rPr lang="en-US" b="1" dirty="0"/>
              <a:t>or </a:t>
            </a:r>
            <a:r>
              <a:rPr lang="en-US" b="1" dirty="0" smtClean="0"/>
              <a:t>augment timing and navigation </a:t>
            </a:r>
            <a:r>
              <a:rPr lang="en-US" dirty="0"/>
              <a:t>through the Global Navigation Satellite Systems </a:t>
            </a:r>
            <a:endParaRPr lang="en-US" dirty="0" smtClean="0"/>
          </a:p>
          <a:p>
            <a:pPr lvl="1"/>
            <a:r>
              <a:rPr lang="en-US" dirty="0" smtClean="0"/>
              <a:t>Centimeter-level positioning </a:t>
            </a:r>
            <a:r>
              <a:rPr lang="en-US" dirty="0"/>
              <a:t>for indoor navigation </a:t>
            </a:r>
            <a:endParaRPr lang="en-US" dirty="0" smtClean="0"/>
          </a:p>
          <a:p>
            <a:pPr lvl="1"/>
            <a:r>
              <a:rPr lang="en-US" dirty="0" smtClean="0"/>
              <a:t>Autonomous vehicles using </a:t>
            </a:r>
            <a:r>
              <a:rPr lang="en-US" dirty="0"/>
              <a:t>hybrid </a:t>
            </a:r>
            <a:r>
              <a:rPr lang="en-US" dirty="0" smtClean="0"/>
              <a:t>optical/wireless </a:t>
            </a:r>
            <a:r>
              <a:rPr lang="en-US" dirty="0"/>
              <a:t>networks</a:t>
            </a:r>
          </a:p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193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WRE and VLBI: a demo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4005064"/>
            <a:ext cx="3302023" cy="23987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573016"/>
            <a:ext cx="3240360" cy="237330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988841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903776"/>
            <a:ext cx="9144000" cy="17248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Need </a:t>
            </a:r>
            <a:r>
              <a:rPr lang="en-US" sz="2400" b="1" dirty="0" smtClean="0"/>
              <a:t>three orders </a:t>
            </a:r>
            <a:r>
              <a:rPr lang="en-US" sz="2400" dirty="0" smtClean="0"/>
              <a:t>of magnitude improvement in frequency stability</a:t>
            </a:r>
          </a:p>
          <a:p>
            <a:r>
              <a:rPr lang="en-US" sz="2400" dirty="0" smtClean="0"/>
              <a:t>New calibration and characterization tools</a:t>
            </a:r>
          </a:p>
          <a:p>
            <a:r>
              <a:rPr lang="en-US" sz="2400" dirty="0" smtClean="0"/>
              <a:t>Bi-directional light paths on </a:t>
            </a:r>
            <a:r>
              <a:rPr lang="en-US" sz="2400" dirty="0"/>
              <a:t>operational </a:t>
            </a:r>
            <a:r>
              <a:rPr lang="en-US" sz="2400" dirty="0" smtClean="0"/>
              <a:t>fiber-optic </a:t>
            </a:r>
            <a:r>
              <a:rPr lang="en-US" sz="2400" dirty="0"/>
              <a:t>telecommunication networks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75203"/>
            <a:ext cx="5940152" cy="365125"/>
          </a:xfrm>
        </p:spPr>
        <p:txBody>
          <a:bodyPr/>
          <a:lstStyle/>
          <a:p>
            <a:pPr algn="l"/>
            <a:r>
              <a:rPr lang="en-US" dirty="0" smtClean="0"/>
              <a:t>Arpad Szomoru, </a:t>
            </a:r>
            <a:r>
              <a:rPr lang="en-US" dirty="0"/>
              <a:t>ASTERICS DADI ESFRI Forum &amp; Training Event </a:t>
            </a:r>
            <a:r>
              <a:rPr lang="en-US" dirty="0" smtClean="0"/>
              <a:t>2, December 2017, Trieste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2141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equencyLinkWB_DW_GR_ViceVersa_CT_V4 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681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terics_eu_de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Asterics_eu_def.potx</Template>
  <TotalTime>23184</TotalTime>
  <Words>1398</Words>
  <Application>Microsoft Macintosh PowerPoint</Application>
  <PresentationFormat>On-screen Show (4:3)</PresentationFormat>
  <Paragraphs>173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Century Gothic</vt:lpstr>
      <vt:lpstr>Tahoma</vt:lpstr>
      <vt:lpstr>Arial</vt:lpstr>
      <vt:lpstr>Asterics_eu_def</vt:lpstr>
      <vt:lpstr>Cleopatra  Connecting Locations of ESFRI Observatories and Partners in Astronomy for Timing and Real-time Alerts</vt:lpstr>
      <vt:lpstr>What is ASTERICS? </vt:lpstr>
      <vt:lpstr>PowerPoint Presentation</vt:lpstr>
      <vt:lpstr>PowerPoint Presentation</vt:lpstr>
      <vt:lpstr>Task 1: Synchronization  VU, ASTRON, JIVE, UGR, FOM, DESY, SURFnet (Koelemeij, Berge)</vt:lpstr>
      <vt:lpstr>What is White Rabbit?</vt:lpstr>
      <vt:lpstr>Task 1: Synchronization  VU, ASTRON, JIVE, UGR, FOM, DESY, SURFnet (Koelemeij, Berge)</vt:lpstr>
      <vt:lpstr>WRE and VLBI: a demo</vt:lpstr>
      <vt:lpstr>PowerPoint Presentation</vt:lpstr>
      <vt:lpstr>Task 1: WRE developments</vt:lpstr>
      <vt:lpstr>Task 1: WR in harsh environments</vt:lpstr>
      <vt:lpstr>Task 2: Multi-messenger methods JIVE, ASTRON, CNRS-APC, UVA (Kettenis)</vt:lpstr>
      <vt:lpstr>Need for speed</vt:lpstr>
      <vt:lpstr>First commissioning test: Transient Buffer Boards triggered from Effelsberg detection</vt:lpstr>
      <vt:lpstr>Task 2: results</vt:lpstr>
      <vt:lpstr>Task 2: results</vt:lpstr>
      <vt:lpstr>Challenges </vt:lpstr>
      <vt:lpstr>Task 3: User-domain data streaming JIVE (Verkouter)</vt:lpstr>
      <vt:lpstr>Task 3: first results </vt:lpstr>
      <vt:lpstr>Task 4: Scheduling of large astronomical infrastructures IEEC, STFC, GTD (Colome)</vt:lpstr>
      <vt:lpstr>CTA observation modes</vt:lpstr>
      <vt:lpstr>Task 4: Scheduling of large astronomical infrastructures IEEC, STFC, GTD (Colome)</vt:lpstr>
      <vt:lpstr>Task 4: Scheduling hierarchy</vt:lpstr>
      <vt:lpstr>Task 4: Scheduling strategies</vt:lpstr>
      <vt:lpstr>Task 4: Scheduling large infrastructures and multi-facility coordination</vt:lpstr>
      <vt:lpstr>Conclusions 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</dc:creator>
  <cp:lastModifiedBy>Microsoft Office User</cp:lastModifiedBy>
  <cp:revision>81</cp:revision>
  <cp:lastPrinted>2016-06-08T15:09:18Z</cp:lastPrinted>
  <dcterms:created xsi:type="dcterms:W3CDTF">2015-06-13T09:04:23Z</dcterms:created>
  <dcterms:modified xsi:type="dcterms:W3CDTF">2017-12-13T13:22:27Z</dcterms:modified>
</cp:coreProperties>
</file>